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62" r:id="rId3"/>
    <p:sldId id="282" r:id="rId4"/>
    <p:sldId id="281" r:id="rId5"/>
    <p:sldId id="268" r:id="rId6"/>
    <p:sldId id="258" r:id="rId7"/>
    <p:sldId id="263" r:id="rId8"/>
    <p:sldId id="264" r:id="rId9"/>
    <p:sldId id="283" r:id="rId10"/>
    <p:sldId id="269" r:id="rId11"/>
    <p:sldId id="284" r:id="rId12"/>
    <p:sldId id="285" r:id="rId13"/>
    <p:sldId id="286" r:id="rId14"/>
    <p:sldId id="270" r:id="rId15"/>
    <p:sldId id="292" r:id="rId16"/>
    <p:sldId id="293" r:id="rId17"/>
    <p:sldId id="265" r:id="rId18"/>
    <p:sldId id="288" r:id="rId19"/>
    <p:sldId id="266" r:id="rId20"/>
    <p:sldId id="287" r:id="rId21"/>
    <p:sldId id="267" r:id="rId22"/>
    <p:sldId id="289" r:id="rId23"/>
    <p:sldId id="290" r:id="rId24"/>
    <p:sldId id="291" r:id="rId25"/>
    <p:sldId id="259" r:id="rId26"/>
    <p:sldId id="271" r:id="rId27"/>
    <p:sldId id="272" r:id="rId28"/>
    <p:sldId id="273" r:id="rId29"/>
    <p:sldId id="313" r:id="rId30"/>
    <p:sldId id="274" r:id="rId31"/>
    <p:sldId id="314" r:id="rId32"/>
    <p:sldId id="316" r:id="rId33"/>
    <p:sldId id="331" r:id="rId34"/>
    <p:sldId id="294" r:id="rId35"/>
    <p:sldId id="295" r:id="rId36"/>
    <p:sldId id="296" r:id="rId37"/>
    <p:sldId id="297" r:id="rId38"/>
    <p:sldId id="304" r:id="rId39"/>
    <p:sldId id="305" r:id="rId40"/>
    <p:sldId id="298" r:id="rId41"/>
    <p:sldId id="300" r:id="rId42"/>
    <p:sldId id="299" r:id="rId43"/>
    <p:sldId id="332" r:id="rId44"/>
    <p:sldId id="301" r:id="rId45"/>
    <p:sldId id="302" r:id="rId46"/>
    <p:sldId id="303" r:id="rId47"/>
    <p:sldId id="308" r:id="rId48"/>
    <p:sldId id="334" r:id="rId49"/>
    <p:sldId id="330" r:id="rId50"/>
    <p:sldId id="309" r:id="rId51"/>
    <p:sldId id="333" r:id="rId52"/>
    <p:sldId id="315" r:id="rId53"/>
    <p:sldId id="310" r:id="rId54"/>
    <p:sldId id="311" r:id="rId55"/>
    <p:sldId id="312" r:id="rId56"/>
    <p:sldId id="324" r:id="rId57"/>
    <p:sldId id="326" r:id="rId58"/>
    <p:sldId id="325" r:id="rId59"/>
    <p:sldId id="327" r:id="rId60"/>
    <p:sldId id="261" r:id="rId61"/>
    <p:sldId id="275" r:id="rId62"/>
    <p:sldId id="320" r:id="rId63"/>
    <p:sldId id="276" r:id="rId64"/>
    <p:sldId id="321" r:id="rId65"/>
    <p:sldId id="277" r:id="rId66"/>
    <p:sldId id="322" r:id="rId67"/>
    <p:sldId id="257" r:id="rId68"/>
    <p:sldId id="328" r:id="rId69"/>
    <p:sldId id="278" r:id="rId70"/>
    <p:sldId id="318" r:id="rId71"/>
    <p:sldId id="319" r:id="rId72"/>
    <p:sldId id="279" r:id="rId73"/>
    <p:sldId id="280" r:id="rId74"/>
    <p:sldId id="317" r:id="rId75"/>
    <p:sldId id="323" r:id="rId7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75" d="100"/>
          <a:sy n="75" d="100"/>
        </p:scale>
        <p:origin x="-1236" y="-72"/>
      </p:cViewPr>
      <p:guideLst>
        <p:guide orient="horz" pos="2160"/>
        <p:guide pos="2880"/>
      </p:guideLst>
    </p:cSldViewPr>
  </p:slideViewPr>
  <p:notesTextViewPr>
    <p:cViewPr>
      <p:scale>
        <a:sx n="100" d="100"/>
        <a:sy n="100" d="100"/>
      </p:scale>
      <p:origin x="0" y="0"/>
    </p:cViewPr>
  </p:notesTextViewPr>
  <p:sorterViewPr>
    <p:cViewPr>
      <p:scale>
        <a:sx n="27" d="100"/>
        <a:sy n="2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CF1BAEB-6B9B-4213-97A4-2E2C667BB68E}" type="datetimeFigureOut">
              <a:rPr lang="fr-FR" smtClean="0"/>
              <a:pPr/>
              <a:t>01/12/2019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7869442-5265-4935-9BAF-127D9D44E7A0}"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1BAEB-6B9B-4213-97A4-2E2C667BB68E}" type="datetimeFigureOut">
              <a:rPr lang="fr-FR" smtClean="0"/>
              <a:pPr/>
              <a:t>01/12/2019</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69442-5265-4935-9BAF-127D9D44E7A0}"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7.gif"/><Relationship Id="rId2" Type="http://schemas.openxmlformats.org/officeDocument/2006/relationships/image" Target="../media/image12.gif"/><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 Id="rId9" Type="http://schemas.openxmlformats.org/officeDocument/2006/relationships/image" Target="../media/image1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www.dermavet.com/modules/atlasparasito/htm/filr/difil.htm"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6.jpeg"/><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gif"/><Relationship Id="rId4" Type="http://schemas.openxmlformats.org/officeDocument/2006/relationships/image" Target="../media/image43.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Autofit/>
          </a:bodyPr>
          <a:lstStyle/>
          <a:p>
            <a:r>
              <a:rPr lang="fr-FR" sz="4800" b="1" dirty="0" smtClean="0"/>
              <a:t>L’examen parasitologique des urines; sang; peau</a:t>
            </a:r>
            <a:endParaRPr lang="fr-F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09420"/>
          </a:xfrm>
          <a:prstGeom prst="rect">
            <a:avLst/>
          </a:prstGeom>
        </p:spPr>
        <p:txBody>
          <a:bodyPr wrap="square">
            <a:spAutoFit/>
          </a:bodyPr>
          <a:lstStyle/>
          <a:p>
            <a:pPr algn="just"/>
            <a:r>
              <a:rPr lang="fr-FR" sz="4400" b="1" dirty="0" smtClean="0"/>
              <a:t>3-Méthode par filtration</a:t>
            </a:r>
            <a:endParaRPr lang="fr-FR" sz="4400" dirty="0" smtClean="0"/>
          </a:p>
          <a:p>
            <a:pPr algn="just"/>
            <a:r>
              <a:rPr lang="fr-FR" sz="4000" dirty="0" smtClean="0"/>
              <a:t>Les urines sont prélevées dans un verre à pied. Après homogénéisation, on prélève 10 ml d'urine avec une seringue stérile sur laquelle est fixée un dispositif de filtration. En poussant le piston de la seringue/ les urines passent à travers le filtre. On ouvre le dispositif de filtration, on récupère le filtre qu'on dépose sur une lame porte objet pour être lu au microscope.</a:t>
            </a:r>
            <a:endParaRPr lang="fr-FR" sz="4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0" y="0"/>
            <a:ext cx="9144000" cy="690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0" y="1"/>
            <a:ext cx="9144000"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0" y="1285860"/>
            <a:ext cx="9143999" cy="323851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09420"/>
          </a:xfrm>
          <a:prstGeom prst="rect">
            <a:avLst/>
          </a:prstGeom>
        </p:spPr>
        <p:txBody>
          <a:bodyPr wrap="square">
            <a:spAutoFit/>
          </a:bodyPr>
          <a:lstStyle/>
          <a:p>
            <a:pPr algn="just"/>
            <a:r>
              <a:rPr lang="fr-FR" sz="4400" b="1" dirty="0" smtClean="0"/>
              <a:t>4-Le test d’éclosion</a:t>
            </a:r>
            <a:endParaRPr lang="fr-FR" sz="4400" dirty="0" smtClean="0"/>
          </a:p>
          <a:p>
            <a:pPr algn="just"/>
            <a:r>
              <a:rPr lang="fr-FR" sz="3600" dirty="0" smtClean="0"/>
              <a:t>II permet de Juger de la vitalité des </a:t>
            </a:r>
            <a:r>
              <a:rPr lang="fr-FR" sz="3600" dirty="0" err="1" smtClean="0"/>
              <a:t>oeufs</a:t>
            </a:r>
            <a:r>
              <a:rPr lang="fr-FR" sz="3600" dirty="0" smtClean="0"/>
              <a:t> de </a:t>
            </a:r>
            <a:r>
              <a:rPr lang="fr-FR" sz="3600" i="1" dirty="0" err="1" smtClean="0"/>
              <a:t>Schistosoma</a:t>
            </a:r>
            <a:r>
              <a:rPr lang="fr-FR" sz="3600" i="1" dirty="0" smtClean="0"/>
              <a:t> </a:t>
            </a:r>
            <a:r>
              <a:rPr lang="fr-FR" sz="3600" i="1" dirty="0" err="1" smtClean="0"/>
              <a:t>haematobium</a:t>
            </a:r>
            <a:r>
              <a:rPr lang="fr-FR" sz="3600" dirty="0" smtClean="0"/>
              <a:t>. Les urines sont mélangées dans un récipient propre avec de l'eau de robinet </a:t>
            </a:r>
            <a:r>
              <a:rPr lang="fr-FR" sz="3600" dirty="0" err="1" smtClean="0"/>
              <a:t>déchlorée</a:t>
            </a:r>
            <a:r>
              <a:rPr lang="fr-FR" sz="3600" dirty="0" smtClean="0"/>
              <a:t> à 25°C (1 volume d'urine dans 10 volumes d'eau) et sont éclairées par une lampe qui apporte la chaleur et la lumière pour favoriser l'éclosion des </a:t>
            </a:r>
            <a:r>
              <a:rPr lang="fr-FR" sz="3600" dirty="0" err="1" smtClean="0"/>
              <a:t>oeufs</a:t>
            </a:r>
            <a:r>
              <a:rPr lang="fr-FR" sz="3600" dirty="0" smtClean="0"/>
              <a:t> de </a:t>
            </a:r>
            <a:r>
              <a:rPr lang="fr-FR" sz="3600" i="1" dirty="0" err="1" smtClean="0"/>
              <a:t>Schistosoma</a:t>
            </a:r>
            <a:r>
              <a:rPr lang="fr-FR" sz="3600" i="1" dirty="0" smtClean="0"/>
              <a:t> </a:t>
            </a:r>
            <a:r>
              <a:rPr lang="fr-FR" sz="3600" i="1" dirty="0" err="1" smtClean="0"/>
              <a:t>haematobium</a:t>
            </a:r>
            <a:r>
              <a:rPr lang="fr-FR" sz="3600" i="1" dirty="0" smtClean="0"/>
              <a:t> </a:t>
            </a:r>
            <a:r>
              <a:rPr lang="fr-FR" sz="3600" dirty="0" smtClean="0"/>
              <a:t>qui libèrent les miracidium très mobiles lesquels sont détectés aisément à la loupe.</a:t>
            </a:r>
            <a:endParaRPr lang="fr-FR" sz="3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 y="0"/>
            <a:ext cx="9143999"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ledamed.org/IMG/html/i768_1.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00042"/>
            <a:ext cx="9144000" cy="1938992"/>
          </a:xfrm>
          <a:prstGeom prst="rect">
            <a:avLst/>
          </a:prstGeom>
        </p:spPr>
        <p:txBody>
          <a:bodyPr wrap="square">
            <a:spAutoFit/>
          </a:bodyPr>
          <a:lstStyle/>
          <a:p>
            <a:r>
              <a:rPr lang="fr-FR" sz="6000" b="1" dirty="0" smtClean="0">
                <a:solidFill>
                  <a:srgbClr val="FF0000"/>
                </a:solidFill>
              </a:rPr>
              <a:t>B- Recherche du </a:t>
            </a:r>
            <a:r>
              <a:rPr lang="fr-FR" sz="6000" b="1" i="1" dirty="0" smtClean="0">
                <a:solidFill>
                  <a:srgbClr val="FF0000"/>
                </a:solidFill>
              </a:rPr>
              <a:t>Trichomonas </a:t>
            </a:r>
            <a:r>
              <a:rPr lang="fr-FR" sz="6000" b="1" i="1" dirty="0" err="1" smtClean="0">
                <a:solidFill>
                  <a:srgbClr val="FF0000"/>
                </a:solidFill>
              </a:rPr>
              <a:t>vaginalis</a:t>
            </a:r>
            <a:endParaRPr lang="fr-FR" sz="6000" i="1" dirty="0">
              <a:solidFill>
                <a:srgbClr val="FF0000"/>
              </a:solidFill>
            </a:endParaRPr>
          </a:p>
        </p:txBody>
      </p:sp>
      <p:sp>
        <p:nvSpPr>
          <p:cNvPr id="3" name="Rectangle 2"/>
          <p:cNvSpPr/>
          <p:nvPr/>
        </p:nvSpPr>
        <p:spPr>
          <a:xfrm>
            <a:off x="0" y="2967335"/>
            <a:ext cx="9144000" cy="1569660"/>
          </a:xfrm>
          <a:prstGeom prst="rect">
            <a:avLst/>
          </a:prstGeom>
        </p:spPr>
        <p:txBody>
          <a:bodyPr wrap="square">
            <a:spAutoFit/>
          </a:bodyPr>
          <a:lstStyle/>
          <a:p>
            <a:r>
              <a:rPr lang="fr-FR" sz="4800" dirty="0" smtClean="0"/>
              <a:t> on recueille les urines matinales du premier jet qui lavent l'urètre</a:t>
            </a:r>
            <a:r>
              <a:rPr lang="fr-FR" dirty="0" smtClean="0"/>
              <a:t>.</a:t>
            </a:r>
            <a:endParaRPr lang="fr-F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0752"/>
            <a:ext cx="9144000" cy="4462760"/>
          </a:xfrm>
          <a:prstGeom prst="rect">
            <a:avLst/>
          </a:prstGeom>
        </p:spPr>
        <p:txBody>
          <a:bodyPr wrap="square">
            <a:spAutoFit/>
          </a:bodyPr>
          <a:lstStyle/>
          <a:p>
            <a:pPr algn="just"/>
            <a:r>
              <a:rPr lang="fr-FR" sz="4400" b="1" dirty="0" smtClean="0"/>
              <a:t>Méthode par centrifugation</a:t>
            </a:r>
            <a:endParaRPr lang="fr-FR" sz="4400" dirty="0" smtClean="0"/>
          </a:p>
          <a:p>
            <a:pPr algn="just"/>
            <a:endParaRPr lang="fr-FR" sz="4000" dirty="0" smtClean="0"/>
          </a:p>
          <a:p>
            <a:pPr algn="just"/>
            <a:r>
              <a:rPr lang="fr-FR" sz="4000" dirty="0" smtClean="0"/>
              <a:t>On centrifuge à 2000 tr/mn pendant 5 minutes la totalité des urines du premier Jet. Puis/ on examine le culot de centrifugation entre lame et lamelle au microscope au grossissement ( x40).</a:t>
            </a:r>
            <a:endParaRPr lang="fr-FR" sz="4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9144000" cy="6186309"/>
          </a:xfrm>
          <a:prstGeom prst="rect">
            <a:avLst/>
          </a:prstGeom>
          <a:noFill/>
        </p:spPr>
        <p:txBody>
          <a:bodyPr wrap="square" rtlCol="0">
            <a:spAutoFit/>
          </a:bodyPr>
          <a:lstStyle/>
          <a:p>
            <a:endParaRPr lang="fr-FR" sz="4400" b="1" dirty="0" smtClean="0"/>
          </a:p>
          <a:p>
            <a:r>
              <a:rPr lang="fr-FR" sz="6600" b="1" dirty="0" smtClean="0"/>
              <a:t>L’examen parasitologique des urines </a:t>
            </a:r>
            <a:endParaRPr lang="fr-FR" sz="6600" dirty="0" smtClean="0"/>
          </a:p>
          <a:p>
            <a:pPr algn="just"/>
            <a:endParaRPr lang="fr-FR" sz="4400" dirty="0" smtClean="0"/>
          </a:p>
          <a:p>
            <a:pPr algn="just"/>
            <a:r>
              <a:rPr lang="fr-FR" sz="4400" dirty="0" smtClean="0"/>
              <a:t>recherche les parasites qui séjournent pendant une phase de leur cycle dans les </a:t>
            </a:r>
            <a:r>
              <a:rPr lang="fr-FR" sz="4400" b="1" dirty="0" smtClean="0">
                <a:solidFill>
                  <a:srgbClr val="FF0000"/>
                </a:solidFill>
              </a:rPr>
              <a:t>urines</a:t>
            </a:r>
            <a:r>
              <a:rPr lang="fr-FR" sz="4400" dirty="0" smtClean="0"/>
              <a:t>.</a:t>
            </a:r>
          </a:p>
          <a:p>
            <a:pPr algn="just"/>
            <a:r>
              <a:rPr lang="fr-FR" sz="4400" dirty="0" smtClean="0"/>
              <a:t>            On citera essentiellement :</a:t>
            </a:r>
            <a:endParaRPr lang="fr-FR" sz="4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078313"/>
          </a:xfrm>
          <a:prstGeom prst="rect">
            <a:avLst/>
          </a:prstGeom>
        </p:spPr>
        <p:txBody>
          <a:bodyPr wrap="square">
            <a:spAutoFit/>
          </a:bodyPr>
          <a:lstStyle/>
          <a:p>
            <a:r>
              <a:rPr lang="fr-FR" sz="4400" b="1" dirty="0" smtClean="0"/>
              <a:t>Méthode par coloration</a:t>
            </a:r>
            <a:endParaRPr lang="fr-FR" sz="4400" dirty="0" smtClean="0"/>
          </a:p>
          <a:p>
            <a:pPr algn="just"/>
            <a:endParaRPr lang="fr-FR" sz="4000" dirty="0" smtClean="0"/>
          </a:p>
          <a:p>
            <a:pPr algn="just"/>
            <a:r>
              <a:rPr lang="fr-FR" sz="4000" dirty="0" smtClean="0"/>
              <a:t>On réalise un frottis à partir du culot de centrifugation qu'on colore ensuite par la technique de May </a:t>
            </a:r>
            <a:r>
              <a:rPr lang="fr-FR" sz="4000" dirty="0" err="1" smtClean="0"/>
              <a:t>Grunwaltd</a:t>
            </a:r>
            <a:r>
              <a:rPr lang="fr-FR" sz="4000" dirty="0" smtClean="0"/>
              <a:t>-</a:t>
            </a:r>
            <a:r>
              <a:rPr lang="fr-FR" sz="4000" dirty="0" err="1" smtClean="0"/>
              <a:t>Giemsa</a:t>
            </a:r>
            <a:r>
              <a:rPr lang="fr-FR" sz="4000" dirty="0" smtClean="0"/>
              <a:t>. L'eau utilisée doit être tamponnée à pH=7,2. On examine le frottis coloré ou microscope au fort grossissement (x100).</a:t>
            </a:r>
            <a:endParaRPr lang="fr-FR" sz="4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 y="928669"/>
            <a:ext cx="9143999" cy="5929331"/>
          </a:xfrm>
          <a:prstGeom prst="rect">
            <a:avLst/>
          </a:prstGeom>
          <a:noFill/>
          <a:ln w="9525">
            <a:noFill/>
            <a:miter lim="800000"/>
            <a:headEnd/>
            <a:tailEnd/>
          </a:ln>
          <a:effectLst/>
        </p:spPr>
      </p:pic>
      <p:sp>
        <p:nvSpPr>
          <p:cNvPr id="3" name="ZoneTexte 2"/>
          <p:cNvSpPr txBox="1"/>
          <p:nvPr/>
        </p:nvSpPr>
        <p:spPr>
          <a:xfrm>
            <a:off x="2571736" y="214290"/>
            <a:ext cx="3646768" cy="769441"/>
          </a:xfrm>
          <a:prstGeom prst="rect">
            <a:avLst/>
          </a:prstGeom>
          <a:noFill/>
        </p:spPr>
        <p:txBody>
          <a:bodyPr wrap="none" rtlCol="0">
            <a:spAutoFit/>
          </a:bodyPr>
          <a:lstStyle/>
          <a:p>
            <a:r>
              <a:rPr lang="fr-FR" sz="4400" b="1" dirty="0" smtClean="0">
                <a:solidFill>
                  <a:srgbClr val="FF0000"/>
                </a:solidFill>
              </a:rPr>
              <a:t>L’identification</a:t>
            </a:r>
            <a:endParaRPr lang="fr-FR" sz="4400"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microbiologie-medicale.fr/produits-pathologiques/photos/trichomonas-vaginalis.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446550"/>
          </a:xfrm>
          <a:prstGeom prst="rect">
            <a:avLst/>
          </a:prstGeom>
        </p:spPr>
        <p:txBody>
          <a:bodyPr wrap="square">
            <a:spAutoFit/>
          </a:bodyPr>
          <a:lstStyle/>
          <a:p>
            <a:r>
              <a:rPr lang="fr-FR" sz="4400" b="1" dirty="0" smtClean="0"/>
              <a:t>EXAMEN PARASITOLOGIQUE DU SANG</a:t>
            </a:r>
            <a:endParaRPr lang="fr-FR" sz="4400" dirty="0" smtClean="0"/>
          </a:p>
          <a:p>
            <a:r>
              <a:rPr lang="fr-FR" sz="4400" b="1" dirty="0" smtClean="0"/>
              <a:t> </a:t>
            </a:r>
            <a:endParaRPr lang="fr-FR" sz="4400" dirty="0"/>
          </a:p>
        </p:txBody>
      </p:sp>
      <p:sp>
        <p:nvSpPr>
          <p:cNvPr id="4" name="Rectangle 3"/>
          <p:cNvSpPr/>
          <p:nvPr/>
        </p:nvSpPr>
        <p:spPr>
          <a:xfrm>
            <a:off x="0" y="1071546"/>
            <a:ext cx="9144000" cy="2308324"/>
          </a:xfrm>
          <a:prstGeom prst="rect">
            <a:avLst/>
          </a:prstGeom>
        </p:spPr>
        <p:txBody>
          <a:bodyPr wrap="square">
            <a:spAutoFit/>
          </a:bodyPr>
          <a:lstStyle/>
          <a:p>
            <a:pPr algn="just"/>
            <a:r>
              <a:rPr lang="fr-FR" sz="3600" dirty="0" smtClean="0"/>
              <a:t>L'examen parasitologique du sang recherche les parasites qui se multiplient ou qui séjournent pendant une phase de leur cycle dans le sang ou dans les organes hématopoïétiques.</a:t>
            </a:r>
            <a:endParaRPr lang="fr-FR" sz="3600" dirty="0"/>
          </a:p>
        </p:txBody>
      </p:sp>
      <p:sp>
        <p:nvSpPr>
          <p:cNvPr id="5" name="Rectangle 4"/>
          <p:cNvSpPr/>
          <p:nvPr/>
        </p:nvSpPr>
        <p:spPr>
          <a:xfrm>
            <a:off x="0" y="3284984"/>
            <a:ext cx="9144000" cy="2862322"/>
          </a:xfrm>
          <a:prstGeom prst="rect">
            <a:avLst/>
          </a:prstGeom>
        </p:spPr>
        <p:txBody>
          <a:bodyPr wrap="square">
            <a:spAutoFit/>
          </a:bodyPr>
          <a:lstStyle/>
          <a:p>
            <a:pPr algn="just"/>
            <a:r>
              <a:rPr lang="fr-FR" sz="3600" dirty="0" smtClean="0"/>
              <a:t>      </a:t>
            </a:r>
          </a:p>
          <a:p>
            <a:pPr algn="just"/>
            <a:r>
              <a:rPr lang="fr-FR" sz="3600" dirty="0" smtClean="0"/>
              <a:t> Cette analyse a essentiellement pour but de montrer la présence éventuelle Les parasites : </a:t>
            </a:r>
            <a:r>
              <a:rPr lang="fr-FR" sz="3600" b="1" i="1" dirty="0" smtClean="0">
                <a:solidFill>
                  <a:srgbClr val="FF0000"/>
                </a:solidFill>
              </a:rPr>
              <a:t>Plasmodium; Leishmania; </a:t>
            </a:r>
            <a:r>
              <a:rPr lang="fr-FR" sz="3600" b="1" i="1" dirty="0" err="1" smtClean="0">
                <a:solidFill>
                  <a:srgbClr val="FF0000"/>
                </a:solidFill>
              </a:rPr>
              <a:t>Trypanosoma</a:t>
            </a:r>
            <a:r>
              <a:rPr lang="fr-FR" sz="3600" b="1" i="1" dirty="0" smtClean="0">
                <a:solidFill>
                  <a:srgbClr val="FF0000"/>
                </a:solidFill>
              </a:rPr>
              <a:t>; Microfilaires; </a:t>
            </a:r>
            <a:r>
              <a:rPr lang="fr-FR" sz="3600" b="1" i="1" dirty="0" err="1" smtClean="0">
                <a:solidFill>
                  <a:srgbClr val="FF0000"/>
                </a:solidFill>
              </a:rPr>
              <a:t>Toxoplasma</a:t>
            </a:r>
            <a:endParaRPr lang="fr-FR" sz="3600" b="1" i="1"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09420"/>
          </a:xfrm>
          <a:prstGeom prst="rect">
            <a:avLst/>
          </a:prstGeom>
        </p:spPr>
        <p:txBody>
          <a:bodyPr wrap="square">
            <a:spAutoFit/>
          </a:bodyPr>
          <a:lstStyle/>
          <a:p>
            <a:pPr algn="just"/>
            <a:r>
              <a:rPr lang="fr-FR" sz="4400" b="1" dirty="0" smtClean="0"/>
              <a:t>Prélèvement</a:t>
            </a:r>
            <a:endParaRPr lang="fr-FR" sz="4400" dirty="0" smtClean="0"/>
          </a:p>
          <a:p>
            <a:pPr algn="just"/>
            <a:r>
              <a:rPr lang="fr-FR" sz="3000" dirty="0" smtClean="0"/>
              <a:t> Le moment le plus favorable pour effectuer le prélèvement varie selon l'espèce parasitaire recherchée. De manière générale, il devra être pratiqué avant la mise en </a:t>
            </a:r>
            <a:r>
              <a:rPr lang="fr-FR" sz="3000" dirty="0" err="1" smtClean="0"/>
              <a:t>oeuvre</a:t>
            </a:r>
            <a:r>
              <a:rPr lang="fr-FR" sz="3000" dirty="0" smtClean="0"/>
              <a:t> d'un traitement spécifique. Pour la recherche du Plasmodium/ on prélèvera au moment des pics fébriles. Concernant les microfilaires, il faut tenir compte de leur périodicité diurne (</a:t>
            </a:r>
            <a:r>
              <a:rPr lang="fr-FR" sz="3000" i="1" dirty="0" smtClean="0"/>
              <a:t>Loa </a:t>
            </a:r>
            <a:r>
              <a:rPr lang="fr-FR" sz="3000" i="1" dirty="0" err="1" smtClean="0"/>
              <a:t>loa</a:t>
            </a:r>
            <a:r>
              <a:rPr lang="fr-FR" sz="3000" dirty="0" smtClean="0"/>
              <a:t>) ou nocturne (</a:t>
            </a:r>
            <a:r>
              <a:rPr lang="fr-FR" sz="3000" i="1" dirty="0" err="1" smtClean="0"/>
              <a:t>Wuchereria</a:t>
            </a:r>
            <a:r>
              <a:rPr lang="fr-FR" sz="3000" i="1" dirty="0" smtClean="0"/>
              <a:t> </a:t>
            </a:r>
            <a:r>
              <a:rPr lang="fr-FR" sz="3000" i="1" dirty="0" err="1" smtClean="0"/>
              <a:t>bancrofti</a:t>
            </a:r>
            <a:r>
              <a:rPr lang="fr-FR" sz="3000" dirty="0" smtClean="0"/>
              <a:t>). </a:t>
            </a:r>
          </a:p>
          <a:p>
            <a:pPr algn="just"/>
            <a:endParaRPr lang="fr-FR" sz="3000" dirty="0" smtClean="0"/>
          </a:p>
          <a:p>
            <a:pPr algn="just"/>
            <a:r>
              <a:rPr lang="fr-FR" sz="3000" dirty="0" smtClean="0"/>
              <a:t>Le prélèvement se fait soit par piqûre au bout du doigt soit par ponction veineuse sur anticoagulant (Citrate de Sodium ou EDTA)</a:t>
            </a:r>
            <a:endParaRPr lang="fr-FR" sz="3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186309"/>
          </a:xfrm>
          <a:prstGeom prst="rect">
            <a:avLst/>
          </a:prstGeom>
        </p:spPr>
        <p:txBody>
          <a:bodyPr wrap="square">
            <a:spAutoFit/>
          </a:bodyPr>
          <a:lstStyle/>
          <a:p>
            <a:pPr algn="just"/>
            <a:r>
              <a:rPr lang="fr-FR" sz="4400" b="1" dirty="0" smtClean="0"/>
              <a:t>1-Examen direct</a:t>
            </a:r>
            <a:endParaRPr lang="fr-FR" sz="4400" dirty="0" smtClean="0"/>
          </a:p>
          <a:p>
            <a:pPr algn="just"/>
            <a:r>
              <a:rPr lang="fr-FR" sz="4400" dirty="0" smtClean="0"/>
              <a:t>II n'est pas toujours efficace mais il peut donner une réponse immédiate en cas d'infestation massive/ en particulier pour les </a:t>
            </a:r>
            <a:r>
              <a:rPr lang="fr-FR" sz="4400" dirty="0" smtClean="0">
                <a:solidFill>
                  <a:srgbClr val="FF0000"/>
                </a:solidFill>
              </a:rPr>
              <a:t>trypanosomes</a:t>
            </a:r>
            <a:r>
              <a:rPr lang="fr-FR" sz="4400" dirty="0" smtClean="0"/>
              <a:t> et </a:t>
            </a:r>
            <a:r>
              <a:rPr lang="fr-FR" sz="4400" dirty="0" smtClean="0">
                <a:solidFill>
                  <a:srgbClr val="FF0000"/>
                </a:solidFill>
              </a:rPr>
              <a:t>les microfilaires </a:t>
            </a:r>
            <a:r>
              <a:rPr lang="fr-FR" sz="4400" dirty="0" smtClean="0"/>
              <a:t>qui sont très aisés à repérer dans une goutte de sang entre lame et lamelle même ou faible grossissement grâce à leur mobilité.</a:t>
            </a:r>
            <a:endParaRPr lang="fr-FR" sz="4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186309"/>
          </a:xfrm>
          <a:prstGeom prst="rect">
            <a:avLst/>
          </a:prstGeom>
        </p:spPr>
        <p:txBody>
          <a:bodyPr wrap="square">
            <a:spAutoFit/>
          </a:bodyPr>
          <a:lstStyle/>
          <a:p>
            <a:pPr algn="just"/>
            <a:r>
              <a:rPr lang="fr-FR" sz="4400" b="1" dirty="0" smtClean="0"/>
              <a:t>2-Le frottis sanguin</a:t>
            </a:r>
            <a:endParaRPr lang="fr-FR" sz="4400" dirty="0" smtClean="0"/>
          </a:p>
          <a:p>
            <a:pPr algn="just"/>
            <a:r>
              <a:rPr lang="fr-FR" sz="3200" dirty="0" smtClean="0"/>
              <a:t>On réalise un frottis sanguin qu'on colore par la technique de May Grunwald-</a:t>
            </a:r>
            <a:r>
              <a:rPr lang="fr-FR" sz="3200" dirty="0" err="1" smtClean="0"/>
              <a:t>Giemsa</a:t>
            </a:r>
            <a:r>
              <a:rPr lang="fr-FR" sz="3200" dirty="0" smtClean="0"/>
              <a:t> ou par la coloration simple de </a:t>
            </a:r>
            <a:r>
              <a:rPr lang="fr-FR" sz="3200" dirty="0" err="1" smtClean="0"/>
              <a:t>Giemsa</a:t>
            </a:r>
            <a:r>
              <a:rPr lang="fr-FR" sz="3200" dirty="0" smtClean="0"/>
              <a:t> qui s'effectue de la façon suivante :</a:t>
            </a:r>
          </a:p>
          <a:p>
            <a:pPr algn="just"/>
            <a:r>
              <a:rPr lang="fr-FR" sz="3200" dirty="0" smtClean="0"/>
              <a:t>* 1 ère étape : la fixation On plonge le frottis pendant 5 minutes dans l'alcool méthylique</a:t>
            </a:r>
          </a:p>
          <a:p>
            <a:pPr algn="just"/>
            <a:r>
              <a:rPr lang="fr-FR" sz="3200" dirty="0" smtClean="0"/>
              <a:t>* 2ème étape; la coloration</a:t>
            </a:r>
          </a:p>
          <a:p>
            <a:pPr algn="just"/>
            <a:r>
              <a:rPr lang="fr-FR" sz="3200" dirty="0" smtClean="0"/>
              <a:t>On plonge la lame dans une solution aqueuse de </a:t>
            </a:r>
            <a:r>
              <a:rPr lang="fr-FR" sz="3200" dirty="0" err="1" smtClean="0"/>
              <a:t>Giemsa</a:t>
            </a:r>
            <a:r>
              <a:rPr lang="fr-FR" sz="3200" dirty="0" smtClean="0"/>
              <a:t> (5 gouttes pour 1 ml d'eau tamponnée) pendant 20 minutes. Rincer à l'eau puis sécher et examiner le frottis au microscope.</a:t>
            </a:r>
            <a:endParaRPr lang="fr-FR" sz="32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sleeping-sickness.ird.fr/Images_gif/etal_1.gif"/>
          <p:cNvPicPr/>
          <p:nvPr/>
        </p:nvPicPr>
        <p:blipFill>
          <a:blip r:embed="rId2"/>
          <a:srcRect/>
          <a:stretch>
            <a:fillRect/>
          </a:stretch>
        </p:blipFill>
        <p:spPr bwMode="auto">
          <a:xfrm>
            <a:off x="0" y="0"/>
            <a:ext cx="5143504" cy="3286124"/>
          </a:xfrm>
          <a:prstGeom prst="rect">
            <a:avLst/>
          </a:prstGeom>
          <a:noFill/>
          <a:ln w="9525">
            <a:noFill/>
            <a:miter lim="800000"/>
            <a:headEnd/>
            <a:tailEnd/>
          </a:ln>
        </p:spPr>
      </p:pic>
      <p:pic>
        <p:nvPicPr>
          <p:cNvPr id="3" name="Image 2" descr="http://www.sleeping-sickness.ird.fr/Images_gif/etal_3.gif"/>
          <p:cNvPicPr/>
          <p:nvPr/>
        </p:nvPicPr>
        <p:blipFill>
          <a:blip r:embed="rId3"/>
          <a:srcRect/>
          <a:stretch>
            <a:fillRect/>
          </a:stretch>
        </p:blipFill>
        <p:spPr bwMode="auto">
          <a:xfrm>
            <a:off x="3571868" y="3214686"/>
            <a:ext cx="5572132" cy="364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6740307"/>
          </a:xfrm>
          <a:prstGeom prst="rect">
            <a:avLst/>
          </a:prstGeom>
        </p:spPr>
        <p:txBody>
          <a:bodyPr wrap="square">
            <a:spAutoFit/>
          </a:bodyPr>
          <a:lstStyle/>
          <a:p>
            <a:r>
              <a:rPr lang="fr-FR" sz="2400" dirty="0" smtClean="0"/>
              <a:t>-</a:t>
            </a:r>
            <a:r>
              <a:rPr lang="fr-FR" sz="2400" b="1" dirty="0" smtClean="0">
                <a:solidFill>
                  <a:srgbClr val="00B050"/>
                </a:solidFill>
              </a:rPr>
              <a:t>Bilharziose uro-génitale </a:t>
            </a:r>
            <a:r>
              <a:rPr lang="fr-FR" sz="2400" dirty="0" smtClean="0"/>
              <a:t>à </a:t>
            </a:r>
            <a:r>
              <a:rPr lang="fr-FR" sz="2400" b="1" i="1" dirty="0" err="1" smtClean="0"/>
              <a:t>Shisotosoma</a:t>
            </a:r>
            <a:r>
              <a:rPr lang="fr-FR" sz="2400" b="1" i="1" dirty="0" smtClean="0"/>
              <a:t> </a:t>
            </a:r>
            <a:r>
              <a:rPr lang="fr-FR" sz="2400" b="1" i="1" dirty="0" err="1" smtClean="0"/>
              <a:t>haematobium</a:t>
            </a:r>
            <a:r>
              <a:rPr lang="fr-FR" sz="2400" dirty="0" smtClean="0"/>
              <a:t> par atteinte de l'urètre, de la prostate, de la vessie et des uretères.</a:t>
            </a:r>
            <a:br>
              <a:rPr lang="fr-FR" sz="2400" dirty="0" smtClean="0"/>
            </a:br>
            <a:r>
              <a:rPr lang="fr-FR" sz="2400" dirty="0" smtClean="0"/>
              <a:t>Recherche d'</a:t>
            </a:r>
            <a:r>
              <a:rPr lang="fr-FR" sz="2400" dirty="0" err="1" smtClean="0"/>
              <a:t>oeufs</a:t>
            </a:r>
            <a:r>
              <a:rPr lang="fr-FR" sz="2400" dirty="0" smtClean="0"/>
              <a:t> dans les urines (filtration, centrifugation, test d'éclosion ...)</a:t>
            </a:r>
          </a:p>
          <a:p>
            <a:r>
              <a:rPr lang="fr-FR" sz="2400" i="1" dirty="0" smtClean="0"/>
              <a:t>-</a:t>
            </a:r>
            <a:r>
              <a:rPr lang="fr-FR" sz="2400" b="1" i="1" dirty="0" smtClean="0">
                <a:solidFill>
                  <a:srgbClr val="00B050"/>
                </a:solidFill>
              </a:rPr>
              <a:t>Trichomonas </a:t>
            </a:r>
            <a:r>
              <a:rPr lang="fr-FR" sz="2400" b="1" i="1" dirty="0" err="1" smtClean="0">
                <a:solidFill>
                  <a:srgbClr val="00B050"/>
                </a:solidFill>
              </a:rPr>
              <a:t>vaginalis</a:t>
            </a:r>
            <a:r>
              <a:rPr lang="fr-FR" sz="2400" b="1" i="1" dirty="0" smtClean="0">
                <a:solidFill>
                  <a:srgbClr val="00B050"/>
                </a:solidFill>
              </a:rPr>
              <a:t> </a:t>
            </a:r>
            <a:r>
              <a:rPr lang="fr-FR" sz="2400" i="1" dirty="0" smtClean="0"/>
              <a:t>:</a:t>
            </a:r>
            <a:r>
              <a:rPr lang="fr-FR" sz="2400" dirty="0" smtClean="0"/>
              <a:t>Recherche par examen direct ou sur culot d'urines centrifugées</a:t>
            </a:r>
          </a:p>
          <a:p>
            <a:endParaRPr lang="fr-FR" sz="2400" dirty="0" smtClean="0"/>
          </a:p>
          <a:p>
            <a:r>
              <a:rPr lang="fr-FR" sz="2400" dirty="0" smtClean="0"/>
              <a:t>-</a:t>
            </a:r>
            <a:r>
              <a:rPr lang="fr-FR" sz="2400" b="1" dirty="0" smtClean="0">
                <a:solidFill>
                  <a:srgbClr val="00B050"/>
                </a:solidFill>
              </a:rPr>
              <a:t>Filariose</a:t>
            </a:r>
            <a:r>
              <a:rPr lang="fr-FR" sz="2400" dirty="0" smtClean="0"/>
              <a:t> Présence exceptionnelle de microfilaires de </a:t>
            </a:r>
            <a:r>
              <a:rPr lang="fr-FR" sz="2400" b="1" i="1" dirty="0" err="1" smtClean="0"/>
              <a:t>Wuchereria</a:t>
            </a:r>
            <a:r>
              <a:rPr lang="fr-FR" sz="2400" b="1" i="1" dirty="0" smtClean="0"/>
              <a:t> </a:t>
            </a:r>
            <a:r>
              <a:rPr lang="fr-FR" sz="2400" b="1" i="1" dirty="0" err="1" smtClean="0"/>
              <a:t>brancofti</a:t>
            </a:r>
            <a:r>
              <a:rPr lang="fr-FR" sz="2400" b="1" dirty="0" smtClean="0"/>
              <a:t>, </a:t>
            </a:r>
            <a:r>
              <a:rPr lang="fr-FR" sz="2400" b="1" i="1" dirty="0" err="1" smtClean="0"/>
              <a:t>Brugia</a:t>
            </a:r>
            <a:r>
              <a:rPr lang="fr-FR" sz="2400" b="1" i="1" dirty="0" smtClean="0"/>
              <a:t> </a:t>
            </a:r>
            <a:r>
              <a:rPr lang="fr-FR" sz="2400" b="1" i="1" dirty="0" err="1" smtClean="0"/>
              <a:t>malayi</a:t>
            </a:r>
            <a:r>
              <a:rPr lang="fr-FR" sz="2400" dirty="0" smtClean="0"/>
              <a:t> dans le culot de centrifugation des urines</a:t>
            </a:r>
            <a:br>
              <a:rPr lang="fr-FR" sz="2400" dirty="0" smtClean="0"/>
            </a:br>
            <a:r>
              <a:rPr lang="fr-FR" sz="2400" b="1" dirty="0" smtClean="0"/>
              <a:t>Filariose lymphatique</a:t>
            </a:r>
            <a:r>
              <a:rPr lang="fr-FR" sz="2400" dirty="0" smtClean="0"/>
              <a:t> : </a:t>
            </a:r>
            <a:r>
              <a:rPr lang="fr-FR" sz="2400" dirty="0" err="1" smtClean="0"/>
              <a:t>chylurie</a:t>
            </a:r>
            <a:r>
              <a:rPr lang="fr-FR" sz="2400" dirty="0" smtClean="0"/>
              <a:t> (urines laiteuses et lipidiques), présence possible de filaires</a:t>
            </a:r>
            <a:br>
              <a:rPr lang="fr-FR" sz="2400" dirty="0" smtClean="0"/>
            </a:br>
            <a:endParaRPr lang="fr-FR" sz="2400" dirty="0" smtClean="0"/>
          </a:p>
          <a:p>
            <a:r>
              <a:rPr lang="fr-FR" sz="2400" dirty="0" smtClean="0"/>
              <a:t>-</a:t>
            </a:r>
            <a:r>
              <a:rPr lang="fr-FR" sz="2400" b="1" dirty="0" err="1" smtClean="0">
                <a:solidFill>
                  <a:srgbClr val="00B050"/>
                </a:solidFill>
              </a:rPr>
              <a:t>Glomérulopathies</a:t>
            </a:r>
            <a:r>
              <a:rPr lang="fr-FR" sz="2400" dirty="0" smtClean="0"/>
              <a:t> à </a:t>
            </a:r>
            <a:r>
              <a:rPr lang="fr-FR" sz="2400" b="1" i="1" dirty="0" smtClean="0"/>
              <a:t>Loa </a:t>
            </a:r>
            <a:r>
              <a:rPr lang="fr-FR" sz="2400" b="1" i="1" dirty="0" err="1" smtClean="0"/>
              <a:t>loa</a:t>
            </a:r>
            <a:r>
              <a:rPr lang="fr-FR" sz="2400" dirty="0" smtClean="0"/>
              <a:t> : </a:t>
            </a:r>
            <a:r>
              <a:rPr lang="fr-FR" sz="2400" dirty="0" err="1" smtClean="0"/>
              <a:t>microfilarurie</a:t>
            </a:r>
            <a:r>
              <a:rPr lang="fr-FR" sz="2400" dirty="0" smtClean="0"/>
              <a:t> possible</a:t>
            </a:r>
            <a:br>
              <a:rPr lang="fr-FR" sz="2400" dirty="0" smtClean="0"/>
            </a:br>
            <a:r>
              <a:rPr lang="fr-FR" sz="2400" b="1" dirty="0" smtClean="0"/>
              <a:t>Onchocercose</a:t>
            </a:r>
            <a:r>
              <a:rPr lang="fr-FR" sz="2400" dirty="0" smtClean="0"/>
              <a:t> : </a:t>
            </a:r>
            <a:r>
              <a:rPr lang="fr-FR" sz="2400" dirty="0" err="1" smtClean="0"/>
              <a:t>microfilarurie</a:t>
            </a:r>
            <a:r>
              <a:rPr lang="fr-FR" sz="2400" dirty="0" smtClean="0"/>
              <a:t> en zone d'endémie</a:t>
            </a:r>
          </a:p>
          <a:p>
            <a:endParaRPr lang="fr-FR" sz="2400" i="1" dirty="0" smtClean="0"/>
          </a:p>
          <a:p>
            <a:endParaRPr lang="fr-FR" sz="2400" dirty="0" smtClean="0"/>
          </a:p>
          <a:p>
            <a:r>
              <a:rPr lang="fr-FR" sz="2400" dirty="0" smtClean="0"/>
              <a:t>-</a:t>
            </a:r>
            <a:r>
              <a:rPr lang="fr-FR" sz="2400" b="1" dirty="0" err="1" smtClean="0">
                <a:solidFill>
                  <a:srgbClr val="00B050"/>
                </a:solidFill>
              </a:rPr>
              <a:t>Microsporidies</a:t>
            </a:r>
            <a:r>
              <a:rPr lang="fr-FR" sz="2400" b="1" dirty="0" smtClean="0">
                <a:solidFill>
                  <a:srgbClr val="00B050"/>
                </a:solidFill>
              </a:rPr>
              <a:t>: </a:t>
            </a:r>
            <a:r>
              <a:rPr lang="fr-FR" sz="2400" dirty="0" smtClean="0"/>
              <a:t>Recherche de </a:t>
            </a:r>
            <a:r>
              <a:rPr lang="fr-FR" sz="2400" dirty="0" err="1" smtClean="0"/>
              <a:t>microsporidies</a:t>
            </a:r>
            <a:r>
              <a:rPr lang="fr-FR" sz="2400" dirty="0" smtClean="0"/>
              <a:t> sur les urines de patients VIH+2</a:t>
            </a:r>
            <a:endParaRPr lang="fr-F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678751"/>
          </a:xfrm>
          <a:prstGeom prst="rect">
            <a:avLst/>
          </a:prstGeom>
        </p:spPr>
        <p:txBody>
          <a:bodyPr wrap="square">
            <a:spAutoFit/>
          </a:bodyPr>
          <a:lstStyle/>
          <a:p>
            <a:r>
              <a:rPr lang="fr-FR" sz="3200" b="1" dirty="0" smtClean="0"/>
              <a:t>3- La goutte épaisse</a:t>
            </a:r>
            <a:endParaRPr lang="fr-FR" sz="3200" dirty="0" smtClean="0"/>
          </a:p>
          <a:p>
            <a:pPr algn="just"/>
            <a:r>
              <a:rPr lang="fr-FR" sz="2200" dirty="0" smtClean="0"/>
              <a:t> On dépose une goutte de sang sur une lame. Avec la pointe d'un vaccinostyle ou le coin d'une lamelle, on décrit des mouvements circulaires dans la goutte de façon à l'étaler en un cercle de 1 cm de diamètre. Si on opère sur du sang prélevé par piqûre au bout du doigt, sans anticoagulante on obtient de cette manière un petit caillot de fibrine qu'on enlève avec le coin d'une lamelle. On laisse ensuite sécher lentement sans fixer et sans chauffer. La coloration de la goutte épaisse se fait de la manière suivante.</a:t>
            </a:r>
          </a:p>
          <a:p>
            <a:pPr algn="just"/>
            <a:r>
              <a:rPr lang="fr-FR" sz="2200" dirty="0" smtClean="0"/>
              <a:t>* 1 ère étape : l'hémolyse</a:t>
            </a:r>
          </a:p>
          <a:p>
            <a:pPr algn="just"/>
            <a:r>
              <a:rPr lang="fr-FR" sz="2200" dirty="0" smtClean="0"/>
              <a:t>On dépose sur la goutte épaisse 3 gouttes d'eau. Lorsque l'hémoglobine a diffusé et que l'eau s'est colorée en rouge, on renouvelle cette opération jusqu'à ce que toute l'hémoglobine ait été éliminée par des rinçages à l'eau.</a:t>
            </a:r>
          </a:p>
          <a:p>
            <a:pPr algn="just"/>
            <a:r>
              <a:rPr lang="fr-FR" sz="2200" dirty="0" smtClean="0"/>
              <a:t>* 2 </a:t>
            </a:r>
            <a:r>
              <a:rPr lang="fr-FR" sz="2200" dirty="0" err="1" smtClean="0"/>
              <a:t>ème</a:t>
            </a:r>
            <a:r>
              <a:rPr lang="fr-FR" sz="2200" dirty="0" smtClean="0"/>
              <a:t> étape : la coloration</a:t>
            </a:r>
          </a:p>
          <a:p>
            <a:pPr algn="just"/>
            <a:r>
              <a:rPr lang="fr-FR" sz="2200" dirty="0" smtClean="0"/>
              <a:t>Après fixation par l'alcool méthylique, on colore la goutte épaisse par le </a:t>
            </a:r>
            <a:r>
              <a:rPr lang="fr-FR" sz="2200" dirty="0" err="1" smtClean="0"/>
              <a:t>Giemsa</a:t>
            </a:r>
            <a:r>
              <a:rPr lang="fr-FR" sz="2200" dirty="0" smtClean="0"/>
              <a:t> ( 5 gouttes par ml d'eau) pendant 20 minutes.</a:t>
            </a:r>
          </a:p>
          <a:p>
            <a:pPr algn="just"/>
            <a:r>
              <a:rPr lang="fr-FR" sz="2200" b="1" dirty="0" smtClean="0">
                <a:solidFill>
                  <a:schemeClr val="accent1">
                    <a:lumMod val="75000"/>
                  </a:schemeClr>
                </a:solidFill>
              </a:rPr>
              <a:t>Il existe une méthode des frottis mixtes qui associe les deux procédés, frottis mince et goutte épaisse sur une même lame. Ceci est vivement conseillé surtout pour le diagnostic du paludisme au cours des enquêtes épidémiologiques</a:t>
            </a:r>
            <a:r>
              <a:rPr lang="fr-FR" b="1" dirty="0" smtClean="0">
                <a:solidFill>
                  <a:schemeClr val="accent1">
                    <a:lumMod val="75000"/>
                  </a:schemeClr>
                </a:solidFill>
              </a:rPr>
              <a:t>.</a:t>
            </a:r>
            <a:endParaRPr lang="fr-FR"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sleeping-sickness.ird.fr/Images_gif/etal_2.gif"/>
          <p:cNvPicPr/>
          <p:nvPr/>
        </p:nvPicPr>
        <p:blipFill>
          <a:blip r:embed="rId2"/>
          <a:srcRect/>
          <a:stretch>
            <a:fillRect/>
          </a:stretch>
        </p:blipFill>
        <p:spPr bwMode="auto">
          <a:xfrm>
            <a:off x="0" y="0"/>
            <a:ext cx="1990090" cy="1236980"/>
          </a:xfrm>
          <a:prstGeom prst="rect">
            <a:avLst/>
          </a:prstGeom>
          <a:noFill/>
          <a:ln w="9525">
            <a:noFill/>
            <a:miter lim="800000"/>
            <a:headEnd/>
            <a:tailEnd/>
          </a:ln>
        </p:spPr>
      </p:pic>
      <p:pic>
        <p:nvPicPr>
          <p:cNvPr id="3" name="Image 2" descr="http://www.sleeping-sickness.ird.fr/Images_gif/color_1.gif"/>
          <p:cNvPicPr/>
          <p:nvPr/>
        </p:nvPicPr>
        <p:blipFill>
          <a:blip r:embed="rId3"/>
          <a:srcRect/>
          <a:stretch>
            <a:fillRect/>
          </a:stretch>
        </p:blipFill>
        <p:spPr bwMode="auto">
          <a:xfrm>
            <a:off x="2000232" y="642918"/>
            <a:ext cx="2000885" cy="1409065"/>
          </a:xfrm>
          <a:prstGeom prst="rect">
            <a:avLst/>
          </a:prstGeom>
          <a:noFill/>
          <a:ln w="9525">
            <a:noFill/>
            <a:miter lim="800000"/>
            <a:headEnd/>
            <a:tailEnd/>
          </a:ln>
        </p:spPr>
      </p:pic>
      <p:pic>
        <p:nvPicPr>
          <p:cNvPr id="4" name="Image 3" descr="http://www.sleeping-sickness.ird.fr/Images_gif/color_2.gif"/>
          <p:cNvPicPr/>
          <p:nvPr/>
        </p:nvPicPr>
        <p:blipFill>
          <a:blip r:embed="rId4"/>
          <a:srcRect/>
          <a:stretch>
            <a:fillRect/>
          </a:stretch>
        </p:blipFill>
        <p:spPr bwMode="auto">
          <a:xfrm>
            <a:off x="4143372" y="785794"/>
            <a:ext cx="1904365" cy="1290955"/>
          </a:xfrm>
          <a:prstGeom prst="rect">
            <a:avLst/>
          </a:prstGeom>
          <a:noFill/>
          <a:ln w="9525">
            <a:noFill/>
            <a:miter lim="800000"/>
            <a:headEnd/>
            <a:tailEnd/>
          </a:ln>
        </p:spPr>
      </p:pic>
      <p:pic>
        <p:nvPicPr>
          <p:cNvPr id="5" name="Image 4" descr="http://www.sleeping-sickness.ird.fr/Images_gif/color_3.gif"/>
          <p:cNvPicPr/>
          <p:nvPr/>
        </p:nvPicPr>
        <p:blipFill>
          <a:blip r:embed="rId5"/>
          <a:srcRect/>
          <a:stretch>
            <a:fillRect/>
          </a:stretch>
        </p:blipFill>
        <p:spPr bwMode="auto">
          <a:xfrm>
            <a:off x="1357290" y="2500306"/>
            <a:ext cx="2507303" cy="1571636"/>
          </a:xfrm>
          <a:prstGeom prst="rect">
            <a:avLst/>
          </a:prstGeom>
          <a:noFill/>
          <a:ln w="9525">
            <a:noFill/>
            <a:miter lim="800000"/>
            <a:headEnd/>
            <a:tailEnd/>
          </a:ln>
        </p:spPr>
      </p:pic>
      <p:pic>
        <p:nvPicPr>
          <p:cNvPr id="6" name="Image 5" descr="http://www.sleeping-sickness.ird.fr/Images_gif/color_4.gif"/>
          <p:cNvPicPr/>
          <p:nvPr/>
        </p:nvPicPr>
        <p:blipFill>
          <a:blip r:embed="rId6"/>
          <a:srcRect/>
          <a:stretch>
            <a:fillRect/>
          </a:stretch>
        </p:blipFill>
        <p:spPr bwMode="auto">
          <a:xfrm>
            <a:off x="4286248" y="2357430"/>
            <a:ext cx="2087245" cy="1857388"/>
          </a:xfrm>
          <a:prstGeom prst="rect">
            <a:avLst/>
          </a:prstGeom>
          <a:noFill/>
          <a:ln w="9525">
            <a:noFill/>
            <a:miter lim="800000"/>
            <a:headEnd/>
            <a:tailEnd/>
          </a:ln>
        </p:spPr>
      </p:pic>
      <p:pic>
        <p:nvPicPr>
          <p:cNvPr id="7" name="Image 6" descr="http://www.sleeping-sickness.ird.fr/Images_gif/color_5.gif"/>
          <p:cNvPicPr/>
          <p:nvPr/>
        </p:nvPicPr>
        <p:blipFill>
          <a:blip r:embed="rId7"/>
          <a:srcRect/>
          <a:stretch>
            <a:fillRect/>
          </a:stretch>
        </p:blipFill>
        <p:spPr bwMode="auto">
          <a:xfrm>
            <a:off x="7000892" y="2285992"/>
            <a:ext cx="1500198" cy="1785950"/>
          </a:xfrm>
          <a:prstGeom prst="rect">
            <a:avLst/>
          </a:prstGeom>
          <a:noFill/>
          <a:ln w="9525">
            <a:noFill/>
            <a:miter lim="800000"/>
            <a:headEnd/>
            <a:tailEnd/>
          </a:ln>
        </p:spPr>
      </p:pic>
      <p:pic>
        <p:nvPicPr>
          <p:cNvPr id="8" name="Image 7" descr="http://www.sleeping-sickness.ird.fr/Images_gif/color_6.gif"/>
          <p:cNvPicPr/>
          <p:nvPr/>
        </p:nvPicPr>
        <p:blipFill>
          <a:blip r:embed="rId8"/>
          <a:srcRect/>
          <a:stretch>
            <a:fillRect/>
          </a:stretch>
        </p:blipFill>
        <p:spPr bwMode="auto">
          <a:xfrm>
            <a:off x="2428860" y="4786322"/>
            <a:ext cx="2357454" cy="1571636"/>
          </a:xfrm>
          <a:prstGeom prst="rect">
            <a:avLst/>
          </a:prstGeom>
          <a:noFill/>
          <a:ln w="9525">
            <a:noFill/>
            <a:miter lim="800000"/>
            <a:headEnd/>
            <a:tailEnd/>
          </a:ln>
        </p:spPr>
      </p:pic>
      <p:pic>
        <p:nvPicPr>
          <p:cNvPr id="9" name="Image 8" descr="http://www.sleeping-sickness.ird.fr/Images_gif/color_7.gif"/>
          <p:cNvPicPr/>
          <p:nvPr/>
        </p:nvPicPr>
        <p:blipFill>
          <a:blip r:embed="rId9"/>
          <a:srcRect/>
          <a:stretch>
            <a:fillRect/>
          </a:stretch>
        </p:blipFill>
        <p:spPr bwMode="auto">
          <a:xfrm>
            <a:off x="5357818" y="4643446"/>
            <a:ext cx="2428892" cy="16430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20" y="428604"/>
            <a:ext cx="8358246" cy="5816977"/>
          </a:xfrm>
          <a:prstGeom prst="rect">
            <a:avLst/>
          </a:prstGeom>
        </p:spPr>
        <p:txBody>
          <a:bodyPr wrap="square">
            <a:spAutoFit/>
          </a:bodyPr>
          <a:lstStyle/>
          <a:p>
            <a:pPr algn="just"/>
            <a:r>
              <a:rPr lang="fr-FR" sz="3200" b="1" dirty="0" smtClean="0"/>
              <a:t> </a:t>
            </a:r>
            <a:r>
              <a:rPr lang="fr-FR" sz="3200" b="1" dirty="0" err="1" smtClean="0">
                <a:solidFill>
                  <a:srgbClr val="C00000"/>
                </a:solidFill>
              </a:rPr>
              <a:t>Colorantion</a:t>
            </a:r>
            <a:r>
              <a:rPr lang="fr-FR" sz="3200" b="1" dirty="0" smtClean="0">
                <a:solidFill>
                  <a:srgbClr val="C00000"/>
                </a:solidFill>
              </a:rPr>
              <a:t> de Field pour les parasites de la malaria</a:t>
            </a:r>
          </a:p>
          <a:p>
            <a:pPr algn="just"/>
            <a:r>
              <a:rPr lang="fr-FR" sz="2800" dirty="0" smtClean="0"/>
              <a:t>On porte une goutte de sang au centre de la lame et on l’étale d’environ 3 à 4 fois ses</a:t>
            </a:r>
          </a:p>
          <a:p>
            <a:pPr algn="just"/>
            <a:r>
              <a:rPr lang="fr-FR" sz="2800" dirty="0" smtClean="0"/>
              <a:t>dimensions initiales. On la laisse sécher 30 minutes à 37°C.</a:t>
            </a:r>
          </a:p>
          <a:p>
            <a:pPr algn="just"/>
            <a:r>
              <a:rPr lang="fr-FR" sz="2800" dirty="0" smtClean="0"/>
              <a:t>1. plonger une lame non fixée dans la solution </a:t>
            </a:r>
            <a:r>
              <a:rPr lang="fr-FR" sz="2800" b="1" dirty="0" smtClean="0"/>
              <a:t>Field A pendant 2 secondes</a:t>
            </a:r>
          </a:p>
          <a:p>
            <a:pPr algn="just"/>
            <a:r>
              <a:rPr lang="fr-FR" sz="2800" dirty="0" smtClean="0"/>
              <a:t>2. rincer dans l’eau tamponnée pendant 5 à 10 secondes</a:t>
            </a:r>
          </a:p>
          <a:p>
            <a:pPr algn="just"/>
            <a:r>
              <a:rPr lang="fr-FR" sz="2800" dirty="0" smtClean="0"/>
              <a:t>3. plonger dans la solution </a:t>
            </a:r>
            <a:r>
              <a:rPr lang="fr-FR" sz="2800" b="1" dirty="0" smtClean="0"/>
              <a:t>Field B pendant </a:t>
            </a:r>
            <a:r>
              <a:rPr lang="fr-FR" sz="2800" dirty="0" smtClean="0"/>
              <a:t>2 secondes</a:t>
            </a:r>
          </a:p>
          <a:p>
            <a:pPr algn="just"/>
            <a:r>
              <a:rPr lang="fr-FR" sz="2800" dirty="0" smtClean="0"/>
              <a:t>4. rincer dans l’eau tamponnée pendant 1 à 2 secondes</a:t>
            </a:r>
          </a:p>
          <a:p>
            <a:pPr algn="just"/>
            <a:r>
              <a:rPr lang="fr-FR" sz="2800" dirty="0" smtClean="0"/>
              <a:t>5. laisser s’égoutter, </a:t>
            </a:r>
            <a:r>
              <a:rPr lang="fr-FR" sz="2800" b="1" dirty="0" smtClean="0"/>
              <a:t>NE PAS SECHER avec du papier-filtre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00034" y="428604"/>
            <a:ext cx="8072494" cy="5940088"/>
          </a:xfrm>
          <a:prstGeom prst="rect">
            <a:avLst/>
          </a:prstGeom>
          <a:noFill/>
        </p:spPr>
        <p:txBody>
          <a:bodyPr wrap="square" rtlCol="0">
            <a:spAutoFit/>
          </a:bodyPr>
          <a:lstStyle/>
          <a:p>
            <a:pPr algn="just"/>
            <a:r>
              <a:rPr lang="fr-FR" sz="3600" b="1" dirty="0" smtClean="0">
                <a:solidFill>
                  <a:srgbClr val="C00000"/>
                </a:solidFill>
              </a:rPr>
              <a:t>Coloration à l’hématoxyline de </a:t>
            </a:r>
            <a:r>
              <a:rPr lang="fr-FR" sz="3600" b="1" dirty="0" err="1" smtClean="0">
                <a:solidFill>
                  <a:srgbClr val="C00000"/>
                </a:solidFill>
              </a:rPr>
              <a:t>Delafield</a:t>
            </a:r>
            <a:r>
              <a:rPr lang="fr-FR" sz="3600" b="1" dirty="0" smtClean="0">
                <a:solidFill>
                  <a:srgbClr val="C00000"/>
                </a:solidFill>
              </a:rPr>
              <a:t> pour la mise en </a:t>
            </a:r>
            <a:r>
              <a:rPr lang="fr-FR" sz="3600" b="1" dirty="0" err="1" smtClean="0">
                <a:solidFill>
                  <a:srgbClr val="C00000"/>
                </a:solidFill>
              </a:rPr>
              <a:t>évidense</a:t>
            </a:r>
            <a:r>
              <a:rPr lang="fr-FR" sz="3600" b="1" dirty="0" smtClean="0">
                <a:solidFill>
                  <a:srgbClr val="C00000"/>
                </a:solidFill>
              </a:rPr>
              <a:t> des </a:t>
            </a:r>
            <a:r>
              <a:rPr lang="fr-FR" sz="3600" b="1" dirty="0" err="1" smtClean="0">
                <a:solidFill>
                  <a:srgbClr val="C00000"/>
                </a:solidFill>
              </a:rPr>
              <a:t>micofilaires</a:t>
            </a:r>
            <a:endParaRPr lang="fr-FR" sz="3600" b="1" dirty="0" smtClean="0">
              <a:solidFill>
                <a:srgbClr val="C00000"/>
              </a:solidFill>
            </a:endParaRPr>
          </a:p>
          <a:p>
            <a:pPr algn="just"/>
            <a:r>
              <a:rPr lang="fr-FR" sz="2800" dirty="0" smtClean="0"/>
              <a:t>1- préparer des gouttes épaisses et laisser sécher</a:t>
            </a:r>
          </a:p>
          <a:p>
            <a:pPr algn="just"/>
            <a:r>
              <a:rPr lang="fr-FR" sz="2800" dirty="0" smtClean="0"/>
              <a:t>2- préparer les </a:t>
            </a:r>
            <a:r>
              <a:rPr lang="fr-FR" sz="2800" dirty="0" err="1" smtClean="0"/>
              <a:t>poites</a:t>
            </a:r>
            <a:r>
              <a:rPr lang="fr-FR" sz="2800" dirty="0" smtClean="0"/>
              <a:t> à coloration de la manière suivante:</a:t>
            </a:r>
          </a:p>
          <a:p>
            <a:pPr algn="just"/>
            <a:endParaRPr lang="fr-FR" sz="2800" dirty="0" smtClean="0"/>
          </a:p>
          <a:p>
            <a:pPr algn="just"/>
            <a:r>
              <a:rPr lang="fr-FR" sz="2800" dirty="0" smtClean="0"/>
              <a:t>Boite 1: eau du robinet</a:t>
            </a:r>
          </a:p>
          <a:p>
            <a:pPr algn="just"/>
            <a:r>
              <a:rPr lang="fr-FR" sz="2800" dirty="0" smtClean="0"/>
              <a:t>Boite 2: </a:t>
            </a:r>
            <a:r>
              <a:rPr lang="fr-FR" sz="2800" dirty="0" err="1" smtClean="0"/>
              <a:t>ether</a:t>
            </a:r>
            <a:r>
              <a:rPr lang="fr-FR" sz="2800" dirty="0" smtClean="0"/>
              <a:t>-</a:t>
            </a:r>
            <a:r>
              <a:rPr lang="fr-FR" sz="2800" dirty="0" err="1" smtClean="0"/>
              <a:t>ethanol</a:t>
            </a:r>
            <a:endParaRPr lang="fr-FR" sz="2800" dirty="0" smtClean="0"/>
          </a:p>
          <a:p>
            <a:pPr algn="just"/>
            <a:r>
              <a:rPr lang="fr-FR" sz="2800" dirty="0" smtClean="0"/>
              <a:t>Boite 3: </a:t>
            </a:r>
            <a:r>
              <a:rPr lang="fr-FR" sz="2800" dirty="0" err="1" smtClean="0"/>
              <a:t>Hématoyline</a:t>
            </a:r>
            <a:r>
              <a:rPr lang="fr-FR" sz="2800" dirty="0" smtClean="0"/>
              <a:t> de </a:t>
            </a:r>
            <a:r>
              <a:rPr lang="fr-FR" sz="2800" dirty="0" err="1" smtClean="0"/>
              <a:t>Delafield</a:t>
            </a:r>
            <a:endParaRPr lang="fr-FR" sz="2800" dirty="0" smtClean="0"/>
          </a:p>
          <a:p>
            <a:pPr algn="just"/>
            <a:r>
              <a:rPr lang="fr-FR" sz="2800" dirty="0" smtClean="0"/>
              <a:t>Boite 4: Acide chlorhydrique-eau (0.05% d’</a:t>
            </a:r>
            <a:r>
              <a:rPr lang="fr-FR" sz="2800" dirty="0" err="1" smtClean="0"/>
              <a:t>HCl</a:t>
            </a:r>
            <a:r>
              <a:rPr lang="fr-FR" sz="2800" dirty="0" smtClean="0"/>
              <a:t>)</a:t>
            </a:r>
          </a:p>
          <a:p>
            <a:pPr algn="just"/>
            <a:r>
              <a:rPr lang="fr-FR" sz="2800" dirty="0" smtClean="0"/>
              <a:t>Boite 5: Eau de robinet</a:t>
            </a:r>
          </a:p>
          <a:p>
            <a:pPr algn="just"/>
            <a:endParaRPr lang="fr-FR" sz="2800" dirty="0" smtClean="0"/>
          </a:p>
          <a:p>
            <a:pPr algn="just"/>
            <a:r>
              <a:rPr lang="fr-FR" sz="2800" dirty="0" smtClean="0"/>
              <a:t>3- laisser la préparation sécher et </a:t>
            </a:r>
            <a:r>
              <a:rPr lang="fr-FR" sz="2800" dirty="0" err="1" smtClean="0"/>
              <a:t>leaminer</a:t>
            </a:r>
            <a:endParaRPr lang="fr-FR"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6050" y="285728"/>
            <a:ext cx="4198201" cy="1015663"/>
          </a:xfrm>
          <a:prstGeom prst="rect">
            <a:avLst/>
          </a:prstGeom>
        </p:spPr>
        <p:txBody>
          <a:bodyPr wrap="none">
            <a:spAutoFit/>
          </a:bodyPr>
          <a:lstStyle/>
          <a:p>
            <a:r>
              <a:rPr lang="fr-FR" sz="6000" b="1" dirty="0" smtClean="0"/>
              <a:t>Microfilaires</a:t>
            </a:r>
            <a:endParaRPr lang="fr-FR" sz="6000" dirty="0"/>
          </a:p>
        </p:txBody>
      </p:sp>
      <p:sp>
        <p:nvSpPr>
          <p:cNvPr id="8" name="ZoneTexte 7"/>
          <p:cNvSpPr txBox="1"/>
          <p:nvPr/>
        </p:nvSpPr>
        <p:spPr>
          <a:xfrm>
            <a:off x="1" y="1571612"/>
            <a:ext cx="9143999" cy="5016758"/>
          </a:xfrm>
          <a:prstGeom prst="rect">
            <a:avLst/>
          </a:prstGeom>
          <a:noFill/>
        </p:spPr>
        <p:txBody>
          <a:bodyPr wrap="square" rtlCol="0">
            <a:spAutoFit/>
          </a:bodyPr>
          <a:lstStyle/>
          <a:p>
            <a:r>
              <a:rPr lang="fr-FR" sz="4000" dirty="0" smtClean="0"/>
              <a:t>Le diagnostic fait appel à la</a:t>
            </a:r>
            <a:r>
              <a:rPr lang="fr-FR" sz="4000" b="1" dirty="0" smtClean="0"/>
              <a:t> recherche</a:t>
            </a:r>
            <a:r>
              <a:rPr lang="fr-FR" sz="4000" dirty="0" smtClean="0"/>
              <a:t> et la mise en évidence des </a:t>
            </a:r>
            <a:r>
              <a:rPr lang="fr-FR" sz="4000" b="1" dirty="0" smtClean="0"/>
              <a:t>microfilaires </a:t>
            </a:r>
            <a:r>
              <a:rPr lang="fr-FR" sz="4000" b="1" dirty="0" err="1" smtClean="0"/>
              <a:t>sanguicoles</a:t>
            </a:r>
            <a:r>
              <a:rPr lang="fr-FR" sz="4000" dirty="0" smtClean="0"/>
              <a:t>, ou de </a:t>
            </a:r>
            <a:r>
              <a:rPr lang="fr-FR" sz="4000" b="1" dirty="0" smtClean="0"/>
              <a:t>microfilaires in situ </a:t>
            </a:r>
            <a:r>
              <a:rPr lang="fr-FR" sz="4000" dirty="0" smtClean="0"/>
              <a:t>lors de biopsies cutanées.</a:t>
            </a:r>
            <a:br>
              <a:rPr lang="fr-FR" sz="4000" dirty="0" smtClean="0"/>
            </a:br>
            <a:r>
              <a:rPr lang="fr-FR" sz="4000" b="1" dirty="0" smtClean="0"/>
              <a:t>Plus rarement</a:t>
            </a:r>
            <a:r>
              <a:rPr lang="fr-FR" sz="4000" dirty="0" smtClean="0"/>
              <a:t>, les </a:t>
            </a:r>
            <a:r>
              <a:rPr lang="fr-FR" sz="4000" b="1" dirty="0" smtClean="0"/>
              <a:t>filaires adultes</a:t>
            </a:r>
            <a:r>
              <a:rPr lang="fr-FR" sz="4000" dirty="0" smtClean="0"/>
              <a:t> peuvent être retrouvées dans leur localisation sous-cutanées. </a:t>
            </a:r>
          </a:p>
          <a:p>
            <a:endParaRPr lang="fr-FR" sz="4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ChangeArrowheads="1"/>
          </p:cNvSpPr>
          <p:nvPr/>
        </p:nvSpPr>
        <p:spPr bwMode="auto">
          <a:xfrm>
            <a:off x="0" y="0"/>
            <a:ext cx="9144000"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3200" b="1" i="0" u="none" strike="noStrike" cap="none" normalizeH="0" baseline="0" dirty="0" smtClean="0">
                <a:ln>
                  <a:noFill/>
                </a:ln>
                <a:solidFill>
                  <a:srgbClr val="FF0000"/>
                </a:solidFill>
                <a:effectLst/>
                <a:latin typeface="Calibri" pitchFamily="34" charset="0"/>
                <a:ea typeface="Times New Roman" pitchFamily="18" charset="0"/>
                <a:cs typeface="Arial" pitchFamily="34" charset="0"/>
              </a:rPr>
              <a:t>1. Examen de sang périphérique pour mise en évidence de microfilaires </a:t>
            </a:r>
            <a:r>
              <a:rPr kumimoji="0" lang="fr-FR" sz="3200" b="1" i="0" u="none" strike="noStrike" cap="none" normalizeH="0" baseline="0" dirty="0" err="1" smtClean="0">
                <a:ln>
                  <a:noFill/>
                </a:ln>
                <a:solidFill>
                  <a:srgbClr val="FF0000"/>
                </a:solidFill>
                <a:effectLst/>
                <a:latin typeface="Calibri" pitchFamily="34" charset="0"/>
                <a:ea typeface="Times New Roman" pitchFamily="18" charset="0"/>
                <a:cs typeface="Arial" pitchFamily="34" charset="0"/>
              </a:rPr>
              <a:t>sanguicoles</a:t>
            </a:r>
            <a:r>
              <a:rPr kumimoji="0" lang="fr-FR" sz="3200" b="1" i="0" u="none" strike="noStrike" cap="none" normalizeH="0" baseline="0" dirty="0" smtClean="0">
                <a:ln>
                  <a:noFill/>
                </a:ln>
                <a:solidFill>
                  <a:srgbClr val="FF0000"/>
                </a:solidFill>
                <a:effectLst/>
                <a:latin typeface="Calibri" pitchFamily="34" charset="0"/>
                <a:ea typeface="Times New Roman" pitchFamily="18" charset="0"/>
                <a:cs typeface="Arial" pitchFamily="34" charset="0"/>
              </a:rPr>
              <a:t> </a:t>
            </a:r>
            <a:endParaRPr kumimoji="0" lang="fr-FR" sz="3200" b="1" i="0" u="none" strike="noStrike" cap="none" normalizeH="0" baseline="0" dirty="0" smtClean="0">
              <a:ln>
                <a:noFill/>
              </a:ln>
              <a:solidFill>
                <a:srgbClr val="FF0000"/>
              </a:solidFill>
              <a:effectLst/>
              <a:latin typeface="Arial" pitchFamily="34" charset="0"/>
              <a:cs typeface="Arial" pitchFamily="34" charset="0"/>
            </a:endParaRPr>
          </a:p>
        </p:txBody>
      </p:sp>
      <p:sp>
        <p:nvSpPr>
          <p:cNvPr id="3" name="ZoneTexte 2"/>
          <p:cNvSpPr txBox="1"/>
          <p:nvPr/>
        </p:nvSpPr>
        <p:spPr>
          <a:xfrm>
            <a:off x="0" y="1000108"/>
            <a:ext cx="9144000" cy="2554545"/>
          </a:xfrm>
          <a:prstGeom prst="rect">
            <a:avLst/>
          </a:prstGeom>
          <a:noFill/>
        </p:spPr>
        <p:txBody>
          <a:bodyPr wrap="square" rtlCol="0">
            <a:spAutoFit/>
          </a:bodyPr>
          <a:lstStyle/>
          <a:p>
            <a:r>
              <a:rPr lang="fr-FR" sz="3200" b="1" dirty="0" smtClean="0"/>
              <a:t>A-Examen direct d'une goutte de sang frais </a:t>
            </a:r>
            <a:endParaRPr lang="fr-FR" sz="3200" dirty="0" smtClean="0"/>
          </a:p>
          <a:p>
            <a:r>
              <a:rPr lang="fr-FR" sz="3200" dirty="0" smtClean="0"/>
              <a:t>Méthode simple mais avec une faible sensibilité. L'échantillon doit impérativement être examiné avant coagulation, ou prélevé sur anticoagulant.</a:t>
            </a:r>
          </a:p>
          <a:p>
            <a:endParaRPr lang="fr-FR" sz="3200" dirty="0"/>
          </a:p>
        </p:txBody>
      </p:sp>
      <p:sp>
        <p:nvSpPr>
          <p:cNvPr id="4" name="ZoneTexte 3"/>
          <p:cNvSpPr txBox="1"/>
          <p:nvPr/>
        </p:nvSpPr>
        <p:spPr>
          <a:xfrm>
            <a:off x="1" y="3143248"/>
            <a:ext cx="9143999" cy="3539430"/>
          </a:xfrm>
          <a:prstGeom prst="rect">
            <a:avLst/>
          </a:prstGeom>
          <a:noFill/>
        </p:spPr>
        <p:txBody>
          <a:bodyPr wrap="square" rtlCol="0">
            <a:spAutoFit/>
          </a:bodyPr>
          <a:lstStyle/>
          <a:p>
            <a:r>
              <a:rPr lang="fr-FR" sz="3200" b="1" dirty="0" smtClean="0"/>
              <a:t>Mode opératoire </a:t>
            </a:r>
            <a:endParaRPr lang="fr-FR" sz="3200" dirty="0" smtClean="0"/>
          </a:p>
          <a:p>
            <a:r>
              <a:rPr lang="fr-FR" sz="3200" dirty="0" smtClean="0"/>
              <a:t>Déposer sur une lame une goutte de sang après ponction des capillaires cutanés.</a:t>
            </a:r>
            <a:br>
              <a:rPr lang="fr-FR" sz="3200" dirty="0" smtClean="0"/>
            </a:br>
            <a:r>
              <a:rPr lang="fr-FR" sz="3200" dirty="0" smtClean="0"/>
              <a:t>L'observer immédiatement au microscope entre lame et lamelle. Les microfilaires sont repérées au milieu des hématies grâce à leur mouvements ondulatoires.</a:t>
            </a:r>
          </a:p>
          <a:p>
            <a:endParaRPr lang="fr-FR" sz="32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dermavet.com/modules/atlasparasito/img/diro/05.jpg"/>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1" y="0"/>
            <a:ext cx="9143999" cy="47705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4000" b="1" dirty="0" smtClean="0">
                <a:solidFill>
                  <a:srgbClr val="330000"/>
                </a:solidFill>
                <a:latin typeface="Calibri" pitchFamily="34" charset="0"/>
                <a:ea typeface="Times New Roman" pitchFamily="18" charset="0"/>
                <a:cs typeface="Arial" pitchFamily="34" charset="0"/>
              </a:rPr>
              <a:t>B- </a:t>
            </a:r>
            <a:r>
              <a:rPr kumimoji="0" lang="fr-FR" sz="4000" b="1"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Etalement sanguin</a:t>
            </a:r>
            <a:endParaRPr kumimoji="0" lang="fr-FR" sz="40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sz="440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Méthode très simple et utilisable en diagnostic de routine. Elle manque de sensibilité du fait de l'absence de concentration. Néanmoins, elle respecte </a:t>
            </a:r>
            <a:r>
              <a:rPr kumimoji="0" lang="fr-FR" sz="4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bien les structures des parasites. </a:t>
            </a:r>
            <a:endParaRPr kumimoji="0" lang="fr-FR"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57347" name="AutoShape 3" descr="data:image/jpeg;base64,/9j/4AAQSkZJRgABAQAAAQABAAD/2wCEAAkGBxQSEhUUEhQVFhQXFhUUFRcVFBUVFBcXFBcXFxQUFxQYHCggGBolHBQUITEhJSkrLi4uFx8zODMsNygtLiwBCgoKDg0OGhAQGiwkHCQsLCwsLCwsLCwsLCwsLCwsLCwsLCwsLCwsLCwsLCwsLCwsLCwsLCwsLCwsLCwsLCwrK//AABEIAJ8A8AMBIgACEQEDEQH/xAAbAAADAQEBAQEAAAAAAAAAAAAEBQYDAgcBAP/EADgQAAEDAwMCBQIEBQIHAAAAAAEAAhEDBAUSITEGQRMiUWFxMpEUgaHBI0JSsdHw8QcVM3KSouH/xAAYAQEBAQEBAAAAAAAAAAAAAAABAAIDBP/EACMRAAICAgMAAgIDAAAAAAAAAAABAhEhMQMSQRNhIlEEMpH/2gAMAwEAAhEDEQA/APVGZJtEaSFjk8011PyrrqLF6vO381O0rInYlN0bSTP1jcu1z2VFa3o1iSs24QNbI3MSlNWk4GDsgcMuGPB4SzNUZgpRaZk0hDhK1r5fxIgKM0xbkLP0R/T5FKS5F0Me525QuWtgwcwrZq/B/RvmPB0ndIr3GanSk9hdEO5VLSyocIjdKM1RlpLW7E7A9/VS+Qruk7qyrbNkeij7tsuKmaiY40uc+FbXtoPB35AQPTuJA85/JNMvUAYQeShGW8kc6507Ia4uSUxpYN9Qz2QWQs/DdBQbwa2FZzB8ru5rO2hM+n7EVGyeyOyWHB3Z27J8C1YBZguZueEBcvLHSAiKhNMboC7r7cqE5u8o+psVvi7Jzt4XGOt/EcBCuLa3DGgAKBuj9aNhgBWd+6AD27rV1y0GCRKCzr/4RIUYA35bTs1LjUc88pZa1/NuvtS6OrZVm6G7LCd0K5mh252T3BNlklIOpdqmyngluits6jXs29EvfixqkpNgrtzSi7rJuLkuthTQ5zAJp7KTMtPOyuHCRv6KLy9IgkBXhRHNjkwYErbJlukGFKWNNwKpvB8RkdwhMmqYkuaIqcbIVp0H4XV2xzSsqTJPmQzRXYnKh4g7FTfU1VxqEduy3tWx9KLr0mukv7DlIaZNWgI3KMsbiXQl99X80DhNcNZhw1E8IEpL2oBS2O8KV8Ya5K2yF25x0g7BY08Q926bBKimt8y0NAAQt/d+IQUsOOc0boerc6DCiSRcY9vkCnepbU6p7Fb4rLuiDEQgszkA7ZTBJ2GdOXYb5fWFReKOJ5XnlG6LDITzH5jS2dzueTPKkTiMc5bw2Qouqwzuq2vlPFaQAkFaiTuhjEO6ae1r9+/CrK9cNCgrZ8OG6aXFZ7+522/2T4TjYFkrsioYK6r5Vz6ekoWpaOJ4Kb4vDavqGyLHAhtW+ZM6ljADj3TDLY9lMAgJcbzywVFd6D7bOBgDQFo6z8c6vVJre01nZWeLt9DADynYPBlZ4pjB7r6cSzVKIubxrOStaVUOEhRi2S1DMPWtKgavyijiNIkH5TDHUmtG0TwT3Tk1a8F9zjhTaD3WNtkGskeyYZ8fw1BG4OpDwSVod5CuHFKLqtvsjGN18co6hgC8QTE9xyjZrCF+NvDqAPCfXwGjy9wsauLZbsL3SQ0fmfZRdand5FzmsGmiTAHAj1d6rrx8TllvAqN58CLikJ+pv/kFvaMqR5ZI9RugB/woIMm4g8w1pP7ps/AXVGl4dF7HESWebS77Fa+KHkitPTCbK3cDLh91W/imsYOJheb47qCsHeBeMNOsPpcRAd7fKdUa7nGFzlFwdMJR/YwyWRLpgKeqUHOO6dXFAxHBQZtCDydlhkh90/iwWS5dXPTuoyDsmGGqeQNPMT+SZBVGLdkNk8OWGBul9a3e0cFXGXqNDd+VL13l3wo0mwPGXRa4SFYssWPbqjkKVt6EuHrKtCC2lt2CUEiDvKBa8/Ko8FS1cjZIbuodUlP8JlWBsHZCNPQ5dZNWzYaEI7JNI2S7KZQhuyTnTZpmq7XNKlxQLuFhWuyTujMRdBrt0bOlUhtgbYhwVQSs7cCAR3Wjhsk5t2QfUN+XVCB6p303XIbDjskWbx+moV8tTUiBMITNtWiqzV5paQFNDLFp2KfXbNRM8Kfv8Xo3E777+60yjR1f5pz2wlPhF28L66ge6qenLdpEOAKxsdCjEVNJVi2o1jJ9kjv7ZrKh0Dbn4SzJ5Bw8srSwDVn7q/PtLadGY8TVJ+I2/VP8I+nSt2EEAEc/C816uxT61FlVvNN+/wAP7/cBH4i9ebcUqjt2/T2kHsvT1vhtG2k4pI9Ro1WvEjddmk2QYEjgxuvO8RkqjSRJgbKkfntIjuvNZycWgvqPC07ho1NGtpljj2Pz6KaxVUHWCCHsdpe08j0PuDum1LNk8pXVqj8RrHFVul3/AHN3C2nar/DcU9MKfe7jZb1o0SCNXMd/lKq2x3RVlXO5IGwiY/dYRHFlknBwTi36iHDkotbbW/hfcrgntMjhAOjbLZEO2G/usscC4H7IK2xjyZIMd07s3NY5oUOj4LIh2w4KpaY8olfG6SJCGvLzTMJMN2K83bUxO0FTzCB9JXzNXrnOMpe1xaPc/oEG0qRRY8FxhvH7rSsDq0kJbir0sGyY/i9Y1d1AC3WK2J7IK3szqEJg+sTtK0s6ehwLlCUtlV0sAPYIfK5TQBpgzzvwFhUuw4RMJPlLN0SNwmzKWcmYLqz/AJVVY49rGx3UZjLgscCqVubBUqKSZqx0vHymdSi1w3EqbqOc1wj7qgs6upoJU9mWhZk8O3SS3kJBa3RpO5VFmr7Rsom6f5pQzcdDq5u5Mjugru1DvMgXXEBfW3byIVZqhvj7loaWEBzXCHA8EeiV5XAGJpy9nIgS9nsfUe6+WjSmNrdOYZldePlcNFomKN3VoASJ1HYO5CBb1YTUIewET/KYMfBVjmb5j93sa6OJAKl7vFW9YyWaHerNvzLeF2+Tib/JG4yi9od0r2lUb/Dd5o+k7OH+Vg1xMtPfg+h7FTGQ6YqiDSdrAEyNnCOxbP6rvD51zH+Hcbjs/uPn2RLgTXbjZpw9RTG4dtqEH9/8JnY3wAIKV3FIubtv6Ia3LuDyF5fTi0WOBu2GpHdVJC8ut7g03h3+tlbY7PscPMQFIzJDepSBBEcqKz0teYVXSyLXF3EDgzz/AIUvmrhrvlTKJ1jcq4CJ5CeUXCrBPdS1izhV2FpDRPJUTFHUFkxsGO0+ylS+XcL0bLWfiUyPsoY0ND9xwpjF4MnnT/ZNLJ40oBlPW4COSjLy1dSIUIZa4suBMyFldDsO2wWFHLFogL5a3g1yfVLdlkFuWvad5TnEXmpul3CZXppPZ5o/dKGvZT+ko0F2gurhm7uaUjqNh3KdfinEQkeQqMpk63ebnSJLj8AKpt4QxTZQ17oFgPf1ReJyQgg9t1rXw7dAa3aEPaY3QVpmLVCzO3Ie4EcET6HdZuxjfC191pnqEOlLm3ro0DhDqzS1gXOZBRFq9s7hfvwjoJhYUaR1bLJosKGL1NkDsl11jHTwnuJvBoDTyEZeNGgmFo52zy/MNLdvf+y/YijrdCNzFMufwjsDbBp1FBvwbPxAptlvMSVHdVdNsjx6Y5/6jeQ0nuB6FXDbkn8yiaWMEEH6XAg/BXXj5OkrRRm4uzzjpPLNbqt6h8wE0yfblq2NxNU+m6ns/h6lpd6tzpd6bFp2n7KhpW/839W//wAC3/IStSXp0mldo7uAHEb+qzax3aUPDg6SnWMqGRI2XnwYO8e9wZ33Wd3bvHmgpncuG2n9Fg+9JEQoAewee/qq7DVmxE7lSFKoNyn2AGp0qQMp1LdQWwa6RyVTveAJUzlqgqFTMxB+naYNXfsNky6jA0j1QmKttBklZdR15AV4a9ERoEnZEeAQJATDp1ofIPCYVLMCYOyqGya1vO264aCDuqP+EwRyUnuCC+QNkEmY23UbWVzR8IuIDSXA+oJiI9gmltg33Dm1artLY2YzsPSU2xNGkBq0t1GJMCTHCdsiNl37pL8TXyqP9VkS9S3rqbRp7qdx2VqaonlWOTpsc3zpfbWNFg1CFzas5JqhPlKmw1crLElmrzLDP3Qc7ZKPEIWXs2tFtUNJx2AniURZ4ZoM+qhaF0+dlRWeae0AH9U3+waY5ZjC123C1y9yWU9t+yGt8vqEO2+EqzOS1QOQPv7KwZSYsddTM7LrF3Mv9il9Rw5+VrYuAI9R+v5oNnodvaMEEBEuCBxdzqA+EdCTkyS6+wprUtbPqb9W0yFGdL3raLvDrElh3lxksPp8L2At+yiupei9Yc+3+o76ON47Fejj5E11kd+OarrIUZloD/JBB4/3WNpWeQol2SrWZ8Oox2kSNLtoPqCn+F6lovcB52uG5ESIHuFmf8eSeNC41gtrCyLhLtkBc0pJ9Uvyf/EGhSaWaHud6EaYjfkqaf1xVqmKNKJ7nzEe8BC4JvwFFtli7Gv0yPz/AGRNlcPoHZJen2XNXUT4zyWcTDfYg8ApbeYm8ofxCyu0AuO7vEA4+r1Wvg8vJrpmrLmvnnkEfkhrAuqO2Ungeo9RbSuBpcdg8bN3/q9F6biMe2n5vXj0+65S45ReTE49DR9AtZJ5Uxl6hcYIVxUpyFO5vGbEhYZiLAenaZkxuml/bPI2SLD3BY8D3V0zcJ8GWGeeXjXsO6xt63qqDPkOdAHCSixPosmkMLLIdk8tMq0CCpy0x5lGXOPcB5d1oy0md9RXPm5So3p0wF+vpe73Q5tyNiqWxSBiwko22x5eQBuiqGPcRwnmKo+E0ucEJE2cWfTIA8x3XGTx7aYEDlH2+eYTB2X6/uadQRqSqMWyWLiDsgrmsZ3VpQsKQEkoG8wrajpYQqjXZEhVJWQJB2VRUwWkwVvRwjJEqobRl03ePbtyFVtuJEpDeOZRgNj5TDGXDag5/JJh5yNlzO8L6sG3jCdM7oMgmYwNC5EVqYd78OHwVFUugLe2uRUp1XBo5Y4T/wCw5Xo5Kms8d/MukeSUVhm4t6FVz0La3dTxKr3OH9LfL37lNrPpKzouBpUGT6ul3HsVjjsgxgWlfqJo43Knyye2NyKRjY2EAey+6VNY7Plzt+FS6hErmYaaIfrTounVBq0AGVuY4a7/AAVG4brWrau8Ks0lo2cDIc33bP8AZeo9QXQaApDJYWje/X5KkQHiJ+CO4Xo4+VNdZ6PRDktVLRT2GcFRgdTIc09+49iOxW9Ov4jtPZeYXOHusb52OIaf5huwx/UFYdF9SU6wArFjKvaDDHekE8H2RPhrMcoJcVK45RSUsKA6UwuKmhsrYJflXEjSO64HDYsp0hUemd1aBrNhwusdZBgnujiE6FslbpxGwC0sbhwMHdUBtGnkL5Ts2jgI9LsiINYF5hG3Vr5Q7/QXy0x7ZJJXeQqECPsmtmvRjiLprQdUDhd5K8a5hAUq57ij6NFxbJ4WU2TXos8JxdARDaTxyCExs6zWPBcmmRuaT2GCJQkismauRcPLKZYau6ZlIn0/Mm9pXDWwEoWhle5OTsFl+N1DiEdbYzWNXqs6tq2md1ozgl765JJC5xlZ7XA7wmzrAOMpvTxdLRyJRQto4r5glu2yVWoe6oInlG29u0u9QE4tqbG7xCaC0gppho1wSpLqSsXugIrNZvfS3sl9ndNc7zoJL0XmzeGkpcymS6FVZO9aW6WhI2Ut1P6NJhFEeE7f2hMambLto24S6r5oCY4ywEiUkxfkblzylja5Y5ehPxDHDhSuWxGgoaJNG9pkC9ml0OHoRIP5IGt0jSqHVSd4W8ubEsMcEDsf0ReIsTO/CZvYQ7SDstxnKOhUnHQfbVXN0NnYRqJMzCawDvsktw8U/dK7zNRwiTOdWWK/KJb1G4CAVxRz1SeViy6suV+UNUzj55RNXqJ2mAd/VVl1Zga2+yf46iyq3zblJattpkLu0vRTWngXkb3GEbMt+yUZem6nsAYT7G5LxNkXc24eIcEBdbPOmy4oqhbvPqqGjhm6ijDbhkABSh+zTkTFW0dPC0s7bU4AqwbbtjhKLmmKTpCaQdhj+KaxoA9OEFkHB7S5LKty5zpTBzh4cHuoKonqlwey+NuXHaSndliA4yeEc3BsG6KG0TFrcaSu7u9qO4P2Rdzi/PCbWGLaPq3VQtohagcTuv1KZCu7vD0uYhTV3bBroCKJOzF7O6JsqYdPqm3/ACgmkD3iUgNU03J0WxjcY4hpMfKBoZE005xeUDgQ4JTkrZskjhT+iX2UuPzTXM82xSHLZLxHbcIW2uA1pHshbdsuQySH2N2EnhZ1XmefzXbh5AJIjfbv7JYKkuhaZDHIXPk7JCAXH5Rrn8gr7bs7IeWSwBOsYK7o0YKNo0tToKpGYUQFUTdETVYurazc4wBKsKuBbC1x1iGOSoh2P//Z"/>
          <p:cNvSpPr>
            <a:spLocks noChangeAspect="1" noChangeArrowheads="1"/>
          </p:cNvSpPr>
          <p:nvPr/>
        </p:nvSpPr>
        <p:spPr bwMode="auto">
          <a:xfrm>
            <a:off x="0" y="-3841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descr="data:image/jpeg;base64,/9j/4AAQSkZJRgABAQAAAQABAAD/2wCEAAkGBxQSEhUUEhQVFhQXFhUUFRcVFBUVFBcXFBcXFxQUFxQYHCggGBolHBQUITEhJSkrLi4uFx8zODMsNygtLiwBCgoKDg0OGhAQGiwkHCQsLCwsLCwsLCwsLCwsLCwsLCwsLCwsLCwsLCwsLCwsLCwsLCwsLCwsLCwsLCwsLCwrK//AABEIAJ8A8AMBIgACEQEDEQH/xAAbAAADAQEBAQEAAAAAAAAAAAAEBQYDAgcBAP/EADgQAAEDAwMCBQIEBQIHAAAAAAEAAhEDBAUSITEGQRMiUWFxMpEUgaHBI0JSsdHw8QcVM3KSouH/xAAYAQEBAQEBAAAAAAAAAAAAAAABAAIDBP/EACMRAAICAgMAAgIDAAAAAAAAAAABAhEhMQMSQRNhIlEEMpH/2gAMAwEAAhEDEQA/APVGZJtEaSFjk8011PyrrqLF6vO381O0rInYlN0bSTP1jcu1z2VFa3o1iSs24QNbI3MSlNWk4GDsgcMuGPB4SzNUZgpRaZk0hDhK1r5fxIgKM0xbkLP0R/T5FKS5F0Me525QuWtgwcwrZq/B/RvmPB0ndIr3GanSk9hdEO5VLSyocIjdKM1RlpLW7E7A9/VS+Qruk7qyrbNkeij7tsuKmaiY40uc+FbXtoPB35AQPTuJA85/JNMvUAYQeShGW8kc6507Ia4uSUxpYN9Qz2QWQs/DdBQbwa2FZzB8ru5rO2hM+n7EVGyeyOyWHB3Z27J8C1YBZguZueEBcvLHSAiKhNMboC7r7cqE5u8o+psVvi7Jzt4XGOt/EcBCuLa3DGgAKBuj9aNhgBWd+6AD27rV1y0GCRKCzr/4RIUYA35bTs1LjUc88pZa1/NuvtS6OrZVm6G7LCd0K5mh252T3BNlklIOpdqmyngluits6jXs29EvfixqkpNgrtzSi7rJuLkuthTQ5zAJp7KTMtPOyuHCRv6KLy9IgkBXhRHNjkwYErbJlukGFKWNNwKpvB8RkdwhMmqYkuaIqcbIVp0H4XV2xzSsqTJPmQzRXYnKh4g7FTfU1VxqEduy3tWx9KLr0mukv7DlIaZNWgI3KMsbiXQl99X80DhNcNZhw1E8IEpL2oBS2O8KV8Ya5K2yF25x0g7BY08Q926bBKimt8y0NAAQt/d+IQUsOOc0boerc6DCiSRcY9vkCnepbU6p7Fb4rLuiDEQgszkA7ZTBJ2GdOXYb5fWFReKOJ5XnlG6LDITzH5jS2dzueTPKkTiMc5bw2Qouqwzuq2vlPFaQAkFaiTuhjEO6ae1r9+/CrK9cNCgrZ8OG6aXFZ7+522/2T4TjYFkrsioYK6r5Vz6ekoWpaOJ4Kb4vDavqGyLHAhtW+ZM6ljADj3TDLY9lMAgJcbzywVFd6D7bOBgDQFo6z8c6vVJre01nZWeLt9DADynYPBlZ4pjB7r6cSzVKIubxrOStaVUOEhRi2S1DMPWtKgavyijiNIkH5TDHUmtG0TwT3Tk1a8F9zjhTaD3WNtkGskeyYZ8fw1BG4OpDwSVod5CuHFKLqtvsjGN18co6hgC8QTE9xyjZrCF+NvDqAPCfXwGjy9wsauLZbsL3SQ0fmfZRdand5FzmsGmiTAHAj1d6rrx8TllvAqN58CLikJ+pv/kFvaMqR5ZI9RugB/woIMm4g8w1pP7ps/AXVGl4dF7HESWebS77Fa+KHkitPTCbK3cDLh91W/imsYOJheb47qCsHeBeMNOsPpcRAd7fKdUa7nGFzlFwdMJR/YwyWRLpgKeqUHOO6dXFAxHBQZtCDydlhkh90/iwWS5dXPTuoyDsmGGqeQNPMT+SZBVGLdkNk8OWGBul9a3e0cFXGXqNDd+VL13l3wo0mwPGXRa4SFYssWPbqjkKVt6EuHrKtCC2lt2CUEiDvKBa8/Ko8FS1cjZIbuodUlP8JlWBsHZCNPQ5dZNWzYaEI7JNI2S7KZQhuyTnTZpmq7XNKlxQLuFhWuyTujMRdBrt0bOlUhtgbYhwVQSs7cCAR3Wjhsk5t2QfUN+XVCB6p303XIbDjskWbx+moV8tTUiBMITNtWiqzV5paQFNDLFp2KfXbNRM8Kfv8Xo3E777+60yjR1f5pz2wlPhF28L66ge6qenLdpEOAKxsdCjEVNJVi2o1jJ9kjv7ZrKh0Dbn4SzJ5Bw8srSwDVn7q/PtLadGY8TVJ+I2/VP8I+nSt2EEAEc/C816uxT61FlVvNN+/wAP7/cBH4i9ebcUqjt2/T2kHsvT1vhtG2k4pI9Ro1WvEjddmk2QYEjgxuvO8RkqjSRJgbKkfntIjuvNZycWgvqPC07ho1NGtpljj2Pz6KaxVUHWCCHsdpe08j0PuDum1LNk8pXVqj8RrHFVul3/AHN3C2nar/DcU9MKfe7jZb1o0SCNXMd/lKq2x3RVlXO5IGwiY/dYRHFlknBwTi36iHDkotbbW/hfcrgntMjhAOjbLZEO2G/usscC4H7IK2xjyZIMd07s3NY5oUOj4LIh2w4KpaY8olfG6SJCGvLzTMJMN2K83bUxO0FTzCB9JXzNXrnOMpe1xaPc/oEG0qRRY8FxhvH7rSsDq0kJbir0sGyY/i9Y1d1AC3WK2J7IK3szqEJg+sTtK0s6ehwLlCUtlV0sAPYIfK5TQBpgzzvwFhUuw4RMJPlLN0SNwmzKWcmYLqz/AJVVY49rGx3UZjLgscCqVubBUqKSZqx0vHymdSi1w3EqbqOc1wj7qgs6upoJU9mWhZk8O3SS3kJBa3RpO5VFmr7Rsom6f5pQzcdDq5u5Mjugru1DvMgXXEBfW3byIVZqhvj7loaWEBzXCHA8EeiV5XAGJpy9nIgS9nsfUe6+WjSmNrdOYZldePlcNFomKN3VoASJ1HYO5CBb1YTUIewET/KYMfBVjmb5j93sa6OJAKl7vFW9YyWaHerNvzLeF2+Tib/JG4yi9od0r2lUb/Dd5o+k7OH+Vg1xMtPfg+h7FTGQ6YqiDSdrAEyNnCOxbP6rvD51zH+Hcbjs/uPn2RLgTXbjZpw9RTG4dtqEH9/8JnY3wAIKV3FIubtv6Ia3LuDyF5fTi0WOBu2GpHdVJC8ut7g03h3+tlbY7PscPMQFIzJDepSBBEcqKz0teYVXSyLXF3EDgzz/AIUvmrhrvlTKJ1jcq4CJ5CeUXCrBPdS1izhV2FpDRPJUTFHUFkxsGO0+ylS+XcL0bLWfiUyPsoY0ND9xwpjF4MnnT/ZNLJ40oBlPW4COSjLy1dSIUIZa4suBMyFldDsO2wWFHLFogL5a3g1yfVLdlkFuWvad5TnEXmpul3CZXppPZ5o/dKGvZT+ko0F2gurhm7uaUjqNh3KdfinEQkeQqMpk63ebnSJLj8AKpt4QxTZQ17oFgPf1ReJyQgg9t1rXw7dAa3aEPaY3QVpmLVCzO3Ie4EcET6HdZuxjfC191pnqEOlLm3ro0DhDqzS1gXOZBRFq9s7hfvwjoJhYUaR1bLJosKGL1NkDsl11jHTwnuJvBoDTyEZeNGgmFo52zy/MNLdvf+y/YijrdCNzFMufwjsDbBp1FBvwbPxAptlvMSVHdVdNsjx6Y5/6jeQ0nuB6FXDbkn8yiaWMEEH6XAg/BXXj5OkrRRm4uzzjpPLNbqt6h8wE0yfblq2NxNU+m6ns/h6lpd6tzpd6bFp2n7KhpW/839W//wAC3/IStSXp0mldo7uAHEb+qzax3aUPDg6SnWMqGRI2XnwYO8e9wZ33Wd3bvHmgpncuG2n9Fg+9JEQoAewee/qq7DVmxE7lSFKoNyn2AGp0qQMp1LdQWwa6RyVTveAJUzlqgqFTMxB+naYNXfsNky6jA0j1QmKttBklZdR15AV4a9ERoEnZEeAQJATDp1ofIPCYVLMCYOyqGya1vO264aCDuqP+EwRyUnuCC+QNkEmY23UbWVzR8IuIDSXA+oJiI9gmltg33Dm1artLY2YzsPSU2xNGkBq0t1GJMCTHCdsiNl37pL8TXyqP9VkS9S3rqbRp7qdx2VqaonlWOTpsc3zpfbWNFg1CFzas5JqhPlKmw1crLElmrzLDP3Qc7ZKPEIWXs2tFtUNJx2AniURZ4ZoM+qhaF0+dlRWeae0AH9U3+waY5ZjC123C1y9yWU9t+yGt8vqEO2+EqzOS1QOQPv7KwZSYsddTM7LrF3Mv9il9Rw5+VrYuAI9R+v5oNnodvaMEEBEuCBxdzqA+EdCTkyS6+wprUtbPqb9W0yFGdL3raLvDrElh3lxksPp8L2At+yiupei9Yc+3+o76ON47Fejj5E11kd+OarrIUZloD/JBB4/3WNpWeQol2SrWZ8Oox2kSNLtoPqCn+F6lovcB52uG5ESIHuFmf8eSeNC41gtrCyLhLtkBc0pJ9Uvyf/EGhSaWaHud6EaYjfkqaf1xVqmKNKJ7nzEe8BC4JvwFFtli7Gv0yPz/AGRNlcPoHZJen2XNXUT4zyWcTDfYg8ApbeYm8ofxCyu0AuO7vEA4+r1Wvg8vJrpmrLmvnnkEfkhrAuqO2Ungeo9RbSuBpcdg8bN3/q9F6biMe2n5vXj0+65S45ReTE49DR9AtZJ5Uxl6hcYIVxUpyFO5vGbEhYZiLAenaZkxuml/bPI2SLD3BY8D3V0zcJ8GWGeeXjXsO6xt63qqDPkOdAHCSixPosmkMLLIdk8tMq0CCpy0x5lGXOPcB5d1oy0md9RXPm5So3p0wF+vpe73Q5tyNiqWxSBiwko22x5eQBuiqGPcRwnmKo+E0ucEJE2cWfTIA8x3XGTx7aYEDlH2+eYTB2X6/uadQRqSqMWyWLiDsgrmsZ3VpQsKQEkoG8wrajpYQqjXZEhVJWQJB2VRUwWkwVvRwjJEqobRl03ePbtyFVtuJEpDeOZRgNj5TDGXDag5/JJh5yNlzO8L6sG3jCdM7oMgmYwNC5EVqYd78OHwVFUugLe2uRUp1XBo5Y4T/wCw5Xo5Kms8d/MukeSUVhm4t6FVz0La3dTxKr3OH9LfL37lNrPpKzouBpUGT6ul3HsVjjsgxgWlfqJo43Knyye2NyKRjY2EAey+6VNY7Plzt+FS6hErmYaaIfrTounVBq0AGVuY4a7/AAVG4brWrau8Ks0lo2cDIc33bP8AZeo9QXQaApDJYWje/X5KkQHiJ+CO4Xo4+VNdZ6PRDktVLRT2GcFRgdTIc09+49iOxW9Ov4jtPZeYXOHusb52OIaf5huwx/UFYdF9SU6wArFjKvaDDHekE8H2RPhrMcoJcVK45RSUsKA6UwuKmhsrYJflXEjSO64HDYsp0hUemd1aBrNhwusdZBgnujiE6FslbpxGwC0sbhwMHdUBtGnkL5Ts2jgI9LsiINYF5hG3Vr5Q7/QXy0x7ZJJXeQqECPsmtmvRjiLprQdUDhd5K8a5hAUq57ij6NFxbJ4WU2TXos8JxdARDaTxyCExs6zWPBcmmRuaT2GCJQkismauRcPLKZYau6ZlIn0/Mm9pXDWwEoWhle5OTsFl+N1DiEdbYzWNXqs6tq2md1ozgl765JJC5xlZ7XA7wmzrAOMpvTxdLRyJRQto4r5glu2yVWoe6oInlG29u0u9QE4tqbG7xCaC0gppho1wSpLqSsXugIrNZvfS3sl9ndNc7zoJL0XmzeGkpcymS6FVZO9aW6WhI2Ut1P6NJhFEeE7f2hMambLto24S6r5oCY4ywEiUkxfkblzylja5Y5ehPxDHDhSuWxGgoaJNG9pkC9ml0OHoRIP5IGt0jSqHVSd4W8ubEsMcEDsf0ReIsTO/CZvYQ7SDstxnKOhUnHQfbVXN0NnYRqJMzCawDvsktw8U/dK7zNRwiTOdWWK/KJb1G4CAVxRz1SeViy6suV+UNUzj55RNXqJ2mAd/VVl1Zga2+yf46iyq3zblJattpkLu0vRTWngXkb3GEbMt+yUZem6nsAYT7G5LxNkXc24eIcEBdbPOmy4oqhbvPqqGjhm6ijDbhkABSh+zTkTFW0dPC0s7bU4AqwbbtjhKLmmKTpCaQdhj+KaxoA9OEFkHB7S5LKty5zpTBzh4cHuoKonqlwey+NuXHaSndliA4yeEc3BsG6KG0TFrcaSu7u9qO4P2Rdzi/PCbWGLaPq3VQtohagcTuv1KZCu7vD0uYhTV3bBroCKJOzF7O6JsqYdPqm3/ACgmkD3iUgNU03J0WxjcY4hpMfKBoZE005xeUDgQ4JTkrZskjhT+iX2UuPzTXM82xSHLZLxHbcIW2uA1pHshbdsuQySH2N2EnhZ1XmefzXbh5AJIjfbv7JYKkuhaZDHIXPk7JCAXH5Rrn8gr7bs7IeWSwBOsYK7o0YKNo0tToKpGYUQFUTdETVYurazc4wBKsKuBbC1x1iGOSoh2P//Z"/>
          <p:cNvSpPr>
            <a:spLocks noChangeAspect="1" noChangeArrowheads="1"/>
          </p:cNvSpPr>
          <p:nvPr/>
        </p:nvSpPr>
        <p:spPr bwMode="auto">
          <a:xfrm>
            <a:off x="0" y="-3841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2468" name="AutoShape 4" descr="data:image/jpeg;base64,/9j/4AAQSkZJRgABAQAAAQABAAD/2wCEAAkGBhMSERUUExQWFRUVFRkYGRcYGBUbGBwYFxwXFxoaGBgYHCceGBwjGhYVHy8gIycpLCwsFx4xNTAqNSYrLCkBCQoKDgwOGg8PGiwkHyQsLCwqLC0sKSwpLCksLCwsKSwsLCwsLCwsLCwsKSwsLCwsLSksLCksLCwsLCksLCwsLP/AABEIAJsBRQMBIgACEQEDEQH/xAAcAAACAgMBAQAAAAAAAAAAAAAABAMFAgYHAQj/xABBEAABAwMCAwYEAwYEBQUBAAABAAIRAwQhEjEFQVEGEyJhcYEHMpGxodHwFCNCUsHhM2JyghWSlNPxJGNks8IW/8QAGQEBAQEBAQEAAAAAAAAAAAAAAAIBAwQF/8QALREBAAIBAwMBBwMFAAAAAAAAAAERAgMhMQQSQQVCUWGBkaHwIjJSFBVxsdH/2gAMAwEAAhEDEQA/AO4oQhAIQhAIQhBBfE926N1QhpJ85Cvb98U3E52+4VeaLQ3U0b8z+sKodtPgq6iXOIYZBJ8k9eBukNcYiI9sJS1p+IDnKbuKBLpiQR9kXPKk/wCL0pdqa4BhMjw5h1RstJIEHu3HfyiYmOpx+lkEOEOjEb/7iJwWmBmHDG8Mtr3EkdzIl4AIP8M6cz4Zhu4yTiIkwV72rT1NFGmXhxIgGCfGBInc6WHVONedkZaSnx2m2oxokk4mB80aiDnBAMeuNyFJxbiAOC15xjREe8kKv4pcVWhx0gwXQQMEaqhbhpmS0U859FIxtYObNOW6w15/yyPEIO2+Tjw+a1qOjcmCe7qQPJu5/wBysrfingYxzKrSXaZLREmdIJDpypLK3Lu71N0yHa2+YmPwz+WyV4hqFKpozEOb1/dkPHv4VsksO8l0nqrSzqlpOAGuE+c8pSFr+8zOd5VhVc1zNOkQd88+oSWyir3TRBDATOJMtWFa/NSkQY1SD5YKqbq+cx7GgS0h5MgzLYgA7CZPXZLUeNO1OIpkaY31RkM+YaMDxnqfC7ASioPVQT5+YWTDO+Ugzjx0OPckOAadILgfFpnGmABq8z4TgKwHE3Uw2WOOtuogzJx8oABBPqR6qrbaSrSiByx6KU8Qe2GtwB90ra8a1NaDSOpzHODSTvLw2Bp28PMg5xKLysWxqpOk6ttRy0VIg6fEPA2SdP8AiN3U2nuhfWl1rBnBCU4hc6i0ZA3nqq+37SNBLDScMb52loOA04AcTvPgOFBbXdSrULe5cBpaZJxkNMZj+aPVrtlhFLi3lzXsB5SFgylgAgHr1WAvxSZmjWa4iJ0s3/5+SVtuKuGTTqHzhkz/AMyESfe47On5QPp08wpLVsOEmenLPmoKnEmkanUqrRiXFrIEkCT4ts7puk6m18CS7qsLt7dXDZjMjmOXqsXWMtMOyYI5BJvcWuM9SfXovKtUzyIaAB09ltNpNSt6gcPCR9E1w9gbUhuBmANs5P4ryzqyDyECPeVjw5pFQAjOfsstMztK4QhCl5whCEAhCEAhCEAhCEAhCEAhCEEF7p0HVtifqFGGiIjHTkprmmHNIO391W3105pAbgRM7rXTA2ykBsAEhfXbg7SDpA581BX4iXNgGHA8tnD9cklc19UH2gqoh1jH3rXh9y5xjVqHmMj3CzvrOZcN+ar22JZlxawDJgyo6PGdLzu8bmTtHMJXuK8wle+mxgD2ayTO+30yFJa8WY0O8MZAABkn69FQG8ZrxIYTME59JVheOp6A9mx5dD5q+1tM23kuOp8EnkDAHTCetu7Ooap0jPSOfqtbt7kA5zKbt7qGlsfNuk4tpYcFuqbaTQQZaSwn/QS0T7AH3VjVYx0HccoO3stdsa2h7wHQCWuj/UNJx6s/FWbbvSZbMTBkZU0mIY17BzAX75xCrnzPQqzr8QMaSYMyffMIo8MFXIdEHPOQen4rYn3tuuSVvg5PLHnKbq14A1FuomcZhoiAoOLWPdknU3RGM+KdohVgquLsCcLeVcrQkOc0NJJ3Lk1ecWY9xbDsSN4HvCo6HFXU2kM3ccu9JwPqo6VWJxJP6K3tKXVBrAA0OGsnDc5OwzsmHP00/lIMjH5JLglsDUOow5kEDzXlxdgPOXEE/NKmWHLx/ibIwd+e6jdQI2EiDt5YymLaqxtMVHOJEwBH8XkrKhUBEgR5bKeGWRoWneU3NdgOa5uf8whJcJqOqBsjxDDv9Q8Lp9wVfrXTfllSrTYYGvWDjZ4z7aw/6rITvaS4e8vcHYDcAHoOfus7Szj53AYw3n79E868Dg0iMgmT5Y+6rmEHB3P36q78LhO9xduIA64CesqhDms8iTz5YASdagdQbvgBOWTNLmjzcB6D+6mU5cLRCEKHmCEIQCEIQCEIQCEIQCEIQCEIQRXL4aTv6KuuKrHMJjVHLmPRP3glh5f+QqeTTcOZLTuYHvK2HXCNijaT41BoEGQN0XPF2B8hjJES4/zc8eSSr8RMl5OQfCBhs9YWu3V3oa6pUdpY3JJ5+Q6k9F2xxmXaljdcVrVHmSYmCNgqnjXaChRdpNZu2zZJB5gwtC7RdtK108tYSynsGDn6xuVbcD+FV3cMD3QwO/mmY6wvqY9Hhhj3a2VLqIW7u11ppLtTyR/l5n1yvKfby27t0ufM7Rv+Kiu/gxUps1vuGRIENaefqVhYfB6pVa5zbhkAwJaeklXGHRfyn8+SbgzadvLZ0S7QIyCDq33kLaeGcWtqxIZVa8x/CYI84K57b/Cqu6oBra9kSS2TAnorDj/w67mj3luXAgH+I5HNM9DpstscuTl0BnDe7qU6hksfqaOsgaxMf6XKZ3FBUMTsYA5T6LhvCu1d1anSHvDQSQ05h0ENOfM/SVeWPxUqBwNSjTdgAkamnHPGJXny9P1Ima3+yYjd1CrRJraHGM4PkrqiBRaYM53PkCcBaLwX4oWj571rqYBG/j9wRkBXvEu1FtUDNNURUwzB59BHXmV5sum1cZqcZVOMsONXbHHU3E7jz5pPhPEAKrQ4wyZd+gtX7S9qadvULIc+oNwMDOea1m87fVT/AIbGsnnufxwvRh0WplG0bNp1dlClVqeB3dtJ/jVhXsQxsEOILfC7ESVxC2p39VprB1XSP4pd+A5+wVpR7WX1ECapqhuA0wQP10XWfTs/GUKjCct4dIrXWgAk5ODG/wD4S9PiS0B/xArOI1UWkgcp5+Snte3LQ799Scwby3f6Hf6rnPQ60Rx/o7ZdLqXLyxurAJ1NEYxjHTdWtnfOLm5kuER6LXOHdrbC6bpZVcwsaSBUbGwg+LYhXPCmtcWEVabtJOWuncLx56eWO2UUiYmuFhQvy57htpiPOVrvE6jW15acHU3/APQ+zvqrmyqta8scNLxhpPMcxPNUF+aWl5Dy5zSCBp3g8jPRcsahK0olxAbvG3v09U/ZUnCXkfK0xI5pVlFjWtdrEGCMHyVxSvG6JnAH1WZSSRZUa4AknV1VlRZLqZxgGR6j80pbXLXGdLQf17LPh4/e9cHKmU5cLhCEKXnCEIQCEIQCEIQCEIQCEIQCEIQK8TfFJxHKPuFr/FqBc5rzgFgM+fT7LYeIU9VMjrA/EKG4oBzS2OX2VRNOuE012jYM7t0g+IHQfNcb+IHFS6t3AkNpHPm47n22XeLfTqDQfE0Hw9PNcD7W0w7i1UPOHV8+hj+i+r6dEZakzPiHaHR/hp8PKVKm25qjW94DmBww0HnHVdHAS1vWptDKYc0HQ3S2RJEYgLDi3FG29PW4SZgN6n8l8/W1ctXPulz5M12NLSHgFsZnaPNQ03U6dMaANHLTkH81VcI4rUr+Gq1pbU1CACI8jnIIVw2zaGhgENGwXOYrlqi4df06dVzWUjDshwmNOMZ85Q3jJe4NcdIBPIHPTIVm3hIbsTA2HMe56JS54L/EG7fNJyep6KriW7B/AbS60ufQpueP8oBkem4VF2j7CcNdh7NDzt3cSPMxt7pmrZgPnIDeeZjyWFtUaJBAJnEkDHuuuOpnjxlLaaTd/CI6S6hWa8Rs86fxHNJ9n+AVLd5qGh3r24aRUaQCOcEfQrp7aQrUHsYBr1TEwSP19lU0bPTSeC12sEANAMjqT5L2Y9fq1OOW/wCfB0jOeGj3PZGteXhfUAosqEZcdR2AgQN1tth2D4faO8dN1w9pg6sAEdGDEespygZgGQ4EGRnbqrS/L3EOcGyWzqE8uR8wuep1erlEYxNR8Py0zMyseH8QonSxrBTBw0Q2PTGyU4xRtnuLHUmPOzjEe0jJKTt+JU2AamEuBnl+pUXD7Z1So2GEsLiSeUTmSvJFxNxKapnY/D2wADxS0lwMS87HpJS/FvhXbVWw176cGZ8LvqXCY91sNC/aXljhEbeiw4yHfstQNk5ERO0iR6brpHU60TfdLe7KPLltx8HKrCTSu6LhyBJaT5HkkOI9jeI0Af8A08twdVI6tucAyfWFsQtRuFc27XQXue/U1uIcRsMewXtx67Vx5qfl/wAdMc8sXNrKrdOpugXhMjSWF8A8wQnuDcTvRXbReC7mRUbkNiZLt9l0yz4rU0tlxknOU3esLnE9217YGoPgbbweS3LrccrjLTj8+TZzud4HAbUVbVoOHNJb6QfyhWVrwwsBBMg7hU9rxQ0qemjRwD4nl4IDjtjd2ArRt+8UNTiC4np/RfLzip24cZiYTf8ACmg4c4eWE5THiaQOsn2wqqlxF55j6BWtjULgCfNRKMuDqEIUuAQhCAQhCAQhCAQhCAQhCAQhCBPizyKTiNxEfUJDi1w9tEEeEktnqJBkfVWl98hyRttvuFXMYKjH0+WwO8Hqth1w4at37g9sSYK5n8U+DmjdmqDLaviHkREiV2avwjTtkgDO34Kq432Yo3VF7Xy50g+hgjU3zC93S9RGjn3eOJd4lzzsf2xpksFw8h9ODr/mDY0gnryW8v7Qtrktq1qZa4yILfD6eULnHFPhjcU3nuQaoHIfN545qjuOCXFOdVKoPItd+S+pPS9Pr/rxydMcYnl3qlxmhS09zFbwwS1w8I57cytgp3AdETlodtyP9V808C1se5xljmtJDZIk+6s+FfFG+oH59bZjS4T7DmvNqel5exlactKKu30JWrBokpKnxhjqndEOa5wwTBHpI2K5XV+NznDS+2aefzkZ+hUnCfjJSB8drGZ8LpM8vmGYXl/t+vHs/eEdkul1eG1HuAeGuY3YAwT6+S1LjkNq6QIeAS4T54yefkh3xssgMsrT00t/NVV78X7Wo6Raa8RLo1R6hNPpNe67ZMYnhecMt6jxqEtjZ2Z9uqtuHvc8OBcNUQQTy5lahU+Kts6npFOpR0gAQZgD77quPb60DS6arnHkA0fdVPR6/wDGVdstpNZ1IFsZnfqm7a/qaNBgzMTynkud8U+J/wC7DLakWyZc6pDjI2jpzS1x8SbjTHdMa6BBM/WDyK6R6frTF03tdEq2rpM7hWVtVrUac7NJzI/Fcyb8XrkNE0aZd/MRj6f3WVb4z3DmFj6FIhwg/P8AhnCyeg1vdH1TLplHtCwulzG42nc9fdT8R4qyrS8DyxzTMZEjaFz3slx+nch765FIMIGOZO2/ot64FUtrlhALSdi2YePOP6hefV6fPT/dHDJjyranCcB0fMA4fT81i4YA5+StK/fNmnoPdN2cQCYneVCzhrg3W7Ddp5zOIC5W23nCqTA6XB22CORTPEy4tI16tW8NjE81jaUgZzBaPqhxc4gggFrRn1xlTPIXtKUeQCtHv1ASIEwCvLei0Nc95B5AN3n7JkVmOAJBluQ3AGFkyyZeNotpmDGM/oJ2wqku3PpiPZV3fh51PbnqDH1ndWVpb6XDMz+AglTKMuFkhCFDzhCEIBCEIBCEIBCEIBCEIBCEIIL5oNNwMxHLdVFvcaTpGB0O/ueqt71ssP65hJOo6W6iJIC2HXDgXVcfyl0eyXFQFoIAaQc+nmsG0S7I93Hb+6cq0PBDd9/Vavghc02O/wAKW1JkGHCfKT9lrl1aVahgkz5zuFtds0kQc+fRYXUvBB/UKolUTTnnEeEaS4kAxud/X+qqLjsnTfhzA09W4XQ+J2Q7lxAH+G4+ex/qoanCmvGtuJ5ZzK74a2WE/pmlRlu5o3sHSeZl48pH3TFr2BY3xAkxyIBXRrHhrc4kjqnmcFY+mQ2Q4HV1HoF2/rdaPab3Vu5ZX+GzqzjU71kc26SHRgSORVhYfC2i/HeOkeg/BdFteFBwIaYIwSWmPolf2WmHaWF0iZecSfLOyqfUNadu77Qd+7nfEfhYWl2muyBiHYP90xwf4Od4QalcREw0bj15LdBZtLjMyN/TqSp6db92ckmdLSTs3BJ/oFU+o69Vf2huWUyUtOwdpR8ApNdo5uALjPPKap9m7UVXu7lhMCXOE4xiOXsnqlWWgy6WiJG56T1T9tbgtyCHECTzPqvHOvqTvOU/Vz7pU54RaPa6Lem8jlpAB/JVd32dsyCDa0w44I059oW50rdrAdIz9/JU9e6fIc10eUbHpCzHWzjjKfrJEtUr9i7XQW02dyXNA/iInkY91qt58K+IDS+nUZUcMANfpcANvmhdco3T3AzGoNJBA9io6VNobnp805lenDrtbDzf+d2901Tm1nYceokNGsjEEva4COUkrbL3tHXpW4NxQqPwA9obMECS4O9Vd3dao0N01CDE/lIO6Dx5zWjUwOOxg/0U59TGf7sI+WzbnzDXrbtNbupB9M63OOllOYeXHGkjl67JuiazHNbdBlMVPkDCTkfwuLsExtlXHCuD2hd39Og1r5OYyDzjkN9wrO6smVGltRoc08iJXLLU0o2xifnz8vzc74VL7QRiRmRPIjqlLG+D6ppd1WloPj0gMziRJBInEgK4t+CsZs6oRHyuqOc36Fe2jZr1jyaKdMewc8//AGBcu7GPimciNCkSQI5qw4fd+MMAxnKbLBMwJUVCxaKusSCZkcsj8FFpmdlihCFLzhCEIBCEIBCEIBCEIBCEIBCEIIrl8NJ9PuFEs70+A/rmFXOeS0Ses+fRa64RsL6m4nyCx4fUcXQSSAFnavJMHI+3usbmq5robgegz6rV/BYJG44eSTBEHkZTFrW1DO4wVMsYr6/DJp6QchrhPI6pn7pfhlt+5pvJbBpsOeXhG3mriVT2RH7JTBMQNI55YS3+iWy93lMU5IaXj/aPwyp6N9Tbhuo9SYUdC2cQdJBkbg/edlCLUt/hM9SMfVUvZburt0yTAKrP+HkiAAejpEKepR0MGxOFJYNjVHymD781nDOCN3AdENaBGzZcV7bWjC4FwAHRxGfUAQm7ynJOY0j781DQoOA2P9lVqvY3VthOoYPlEFe0bjxBp580dyQxo5g/gZ/NY0KR1TyClHg2lrqxa8zsfv6plCxhajQDSNhHn1wpHWzc+EfRK3nCG1KgqEuDgGjwmMNLnQeuXA+RaCEo7goY353aQx4gYkuw0gbCAX45l5KWbmKli4kahqjYj+qzteGNAJcA7Vy3A9P7JLhluGPadZIE+GIEku26AB5GnyHRSns4zUDqcBp06eUai846Gcj3W3LZmVo1gaAAA0bAbDKycYycAb+XqqtnZ5gkhzgXbnnu0/ds/wC4rGt2eYQBrcGgOEYwHB4MTsPGZ6w3opStiqrhtYnvCB81aoZPRp7sfgwJqtZlx1CrUaOjSyPxYT+KwoWgpN0iS0czk9TMc5JWqgzRqzMiCFPS3SPeaeWT16Ke1rEuAMeyE8H0IQscAhCEAhCEAhCEAhCEAhCEAhCEEF6RoM5GPuEtVoSMYTlw0FpnZJi7bPP15LXTDgtUbp8M55rKizUIO4U1e3JMhZUqenJiSjpaB9fThsTOSval6QBAEn6KOvTaDGqD6TuvX0DAIgiCtNmL65eJOI5cvVVVlfUm03MfUY1zKtTDnAYL3dfKFbttyATBM4TFrRIknnyQlVuujTc2GyXBx3aBpbpky4wfmbA+0JZ3FKepwLnnTqk6SfC3VJHl4HDzI9Ff1LVjvma10GcgHPXK8NlThw0Nh06vCMzgz1kLLZZZvE6elwE/u6ZeQRGGlzSPMgsIMTy6hYP47SbycAC+TpIADBUJPmP3TwI5hPNt2jZrRjTgDbOPTJx5rI0W/wAo+g5z+Z+p6rE7q4cbomDDuQnQcTqJn00mfbeU1Y8RZWDiwk6XaTII+nUKK+pANADQAcYA2A2SbBo+Xw6iSYxPn6+a1UY2ukKqZXJZDiYBiefusrSsWuAzBMRMj1HRKO01e3ZYBAkn6KNl8dTQRIdz6SmK1AOEH6pGhwoirrLsBsQNvWOS2K8tiq3e/tLi7eM7cli+qScnDhtyCkr0gN8Hqve4D/lO3XdG7IqQg6nCB9/RPUrkO5EeqWuLciIkgCFJRpbeslJJ33NJPipPd4/mEpxYvYCCCJB3UpI2F3ODj+y9bcuOQYjl5JbRTDvC5wjykJylaQd8H6wqVsyqMLocOmQpLOkdQJEDKWbeHkBHRWNB0wVicrowhCFjgEIQgEIQgEIQgEIQgEIQgEIQggvh+7d+uYVW1sq3r7fT7pbu2tkwAtdcJ2V9R5JmSs62cnf8lLSo03Hwkny/8qWrag84RdwUe0kA+x9lLQcQyBuSY9Ey1gaI5eaiuarcDM9QhdldbpmTPqnO+8AKhNMY5z7KdtQRERA2Ql7RqT54lRXr3CIJA5wsGXOnl9E1IcPIowlbXztQDsg8+asJSrbJrfFkxkKKneEb5H62Qq+DtSmHCCoHWLYjPqkzqGoF5dLtQ5Q0jAUmsloB5LapXawdTgx068/NMWgE7cl5QE4OyZADQYQmfCReJX9oKZY+RKxNFbmgS6RmV6RoGNym1X8b4hToUXVqpIYyJhpcfEQ0ANGSS5wEDqllvRWd1KcY6QCtfo9qbc1adGajH1Q0gOpVGwXh5Y2oSIpvcKVQhrskN8xLtPtJQNybUOd3gkfI7Rqa1tQsFSNJeGPY4tmYckkzCzfUA3WIqtIOfVI33EKQyatMAagZewZa4MdueTnNaehIG5UNpxClVkU6lOpABOh7HeE7E6SceaNhIKHSHDy/qFGNweakaCCCN0xXY1uYyeS1TFluXZWdnVJqRyEgD0C9o3PIgBZ0A3vcTOZ6bLEzwsUIQsecIQhAIQhAIQhAIQhAIQhAIQhBFc1NLSeiRq1A9hj6Jy+/w3frmEhYbn2WuuHFo7YafERygBMU7kzkIqD957Lx27fVFsL5pkHklS5MX9UgiCQsGMBJlbDYAzAAJhszGN9lNRY4xgjPNTWrYaPVTJMpsnVtjOBhM0acNAWaFJZC8J1egwoSwOPQ9OSeuWAhKUmiT5CVUKidk37ISBODt7cli+iRHop7V5Lc9VMVlsstQZmVm+s04le1vlKUQ5S90eiTd2koUyWO77U0kGLa6cJHRzaRDh5gkKztz4Qsbt5DcIyd1b//AFtv/wC//wBLef8AZVR2k43b3NE0ZqCSx3jsrmoyWOa8B1N9GHNJbkSD0IK2C2edQzusrr5vZCnPOF8ItqT6RbXuIpd24t/YrrxVaIrim4RT8DG9+f3YBwxgkZmzsqdBl2Lh1au+HOqaBY3bQa76NO3fU1d2YaWU5DIwXHJwFuVrv7JqUTOLkj+GsqOqd9VqBvf3D2MFldO8Fa6pXXicWZkUGCIEajur3s6LS3r98HVp0V2kCzuhPf1/2iSRT/h+QeWcbLcb7cealtBhG9uytHam2Gwrf9Lef9lR3Haa3dt30j/4t5/2VfrwlYbkbId41rxIaRIlrmn3a4BzfcBN0qEVJ5ZUizp7pZM7J0IQjiEIQgEIQgEIQg//2Q=="/>
          <p:cNvSpPr>
            <a:spLocks noChangeAspect="1" noChangeArrowheads="1"/>
          </p:cNvSpPr>
          <p:nvPr/>
        </p:nvSpPr>
        <p:spPr bwMode="auto">
          <a:xfrm>
            <a:off x="0" y="-947738"/>
            <a:ext cx="3095625" cy="1476376"/>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246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pic>
        <p:nvPicPr>
          <p:cNvPr id="62471" name="Picture 7" descr="http://www.ismphoto.com/photos/29/009838-66.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www.parasitologie.uhp-nancy.fr/cycles/loa_loa/diaporama1/images/loa_2.jpg"/>
          <p:cNvPicPr>
            <a:picLocks noChangeAspect="1" noChangeArrowheads="1"/>
          </p:cNvPicPr>
          <p:nvPr/>
        </p:nvPicPr>
        <p:blipFill>
          <a:blip r:embed="rId2"/>
          <a:srcRect/>
          <a:stretch>
            <a:fillRect/>
          </a:stretch>
        </p:blipFill>
        <p:spPr bwMode="auto">
          <a:xfrm>
            <a:off x="-2928990" y="0"/>
            <a:ext cx="14930542" cy="6858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69865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fr-FR" sz="3200" b="1" i="0" u="none" strike="noStrike" cap="none" normalizeH="0" baseline="0" dirty="0" smtClean="0">
                <a:ln>
                  <a:noFill/>
                </a:ln>
                <a:solidFill>
                  <a:schemeClr val="tx1"/>
                </a:solidFill>
                <a:effectLst/>
                <a:latin typeface="Times New Roman" pitchFamily="18" charset="0"/>
                <a:ea typeface="Times"/>
                <a:cs typeface="Times New Roman" pitchFamily="18" charset="0"/>
              </a:rPr>
              <a:t>* Urine normale :</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A la macroscopie une urine normale est jaune clair et limpide. </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A l’observation microscopique entre lame et lamelle (cytologie) on observe :</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25450" algn="l" defTabSz="914400" rtl="0" eaLnBrk="0" fontAlgn="base" latinLnBrk="0" hangingPunct="0">
              <a:lnSpc>
                <a:spcPct val="100000"/>
              </a:lnSpc>
              <a:spcBef>
                <a:spcPct val="0"/>
              </a:spcBef>
              <a:spcAft>
                <a:spcPct val="0"/>
              </a:spcAft>
              <a:buClrTx/>
              <a:buSzTx/>
              <a:buFontTx/>
              <a:buNone/>
              <a:tabLst/>
            </a:pP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 un nombre très faible de GB ou de GR &lt; 10/mm</a:t>
            </a:r>
            <a:r>
              <a:rPr kumimoji="0" lang="fr-FR" sz="3200" b="0" i="0" u="none" strike="noStrike" cap="none" normalizeH="0" baseline="30000" dirty="0" smtClean="0">
                <a:ln>
                  <a:noFill/>
                </a:ln>
                <a:solidFill>
                  <a:schemeClr val="tx1"/>
                </a:solidFill>
                <a:effectLst/>
                <a:latin typeface="Times New Roman" pitchFamily="18" charset="0"/>
                <a:ea typeface="Times"/>
                <a:cs typeface="Times New Roman" pitchFamily="18" charset="0"/>
              </a:rPr>
              <a:t>3</a:t>
            </a: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 (ou à</a:t>
            </a:r>
            <a:r>
              <a:rPr kumimoji="0" lang="fr-FR" sz="3200" b="0" i="0" u="none" strike="noStrike" cap="none" normalizeH="0" baseline="0" dirty="0" smtClean="0">
                <a:ln>
                  <a:noFill/>
                </a:ln>
                <a:solidFill>
                  <a:srgbClr val="FF0000"/>
                </a:solidFill>
                <a:effectLst/>
                <a:latin typeface="Times New Roman" pitchFamily="18" charset="0"/>
                <a:ea typeface="Times"/>
                <a:cs typeface="Times New Roman" pitchFamily="18" charset="0"/>
              </a:rPr>
              <a:t> </a:t>
            </a: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10</a:t>
            </a:r>
            <a:r>
              <a:rPr kumimoji="0" lang="fr-FR" sz="3200" b="0" i="0" u="none" strike="noStrike" cap="none" normalizeH="0" baseline="30000" dirty="0" smtClean="0">
                <a:ln>
                  <a:noFill/>
                </a:ln>
                <a:solidFill>
                  <a:schemeClr val="tx1"/>
                </a:solidFill>
                <a:effectLst/>
                <a:latin typeface="Times New Roman" pitchFamily="18" charset="0"/>
                <a:ea typeface="Times"/>
                <a:cs typeface="Times New Roman" pitchFamily="18" charset="0"/>
              </a:rPr>
              <a:t>4</a:t>
            </a: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 /ml), non altérés</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25450" algn="l" defTabSz="914400" rtl="0" eaLnBrk="0" fontAlgn="base" latinLnBrk="0" hangingPunct="0">
              <a:lnSpc>
                <a:spcPct val="100000"/>
              </a:lnSpc>
              <a:spcBef>
                <a:spcPct val="0"/>
              </a:spcBef>
              <a:spcAft>
                <a:spcPct val="0"/>
              </a:spcAft>
              <a:buClrTx/>
              <a:buSzTx/>
              <a:buFontTx/>
              <a:buNone/>
              <a:tabLst/>
            </a:pP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 de rares à quelques cellules épithéliales (cellules vésicales), plus nombreuses pendant les menstruations</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25450" algn="l" defTabSz="914400" rtl="0" eaLnBrk="0" fontAlgn="base" latinLnBrk="0" hangingPunct="0">
              <a:lnSpc>
                <a:spcPct val="100000"/>
              </a:lnSpc>
              <a:spcBef>
                <a:spcPct val="0"/>
              </a:spcBef>
              <a:spcAft>
                <a:spcPct val="0"/>
              </a:spcAft>
              <a:buClrTx/>
              <a:buSzTx/>
              <a:buFontTx/>
              <a:buNone/>
              <a:tabLst/>
            </a:pP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 la présence ou non de cristaux variables (selon l’alimentation) </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25450" algn="l" defTabSz="914400" rtl="0" eaLnBrk="0" fontAlgn="base" latinLnBrk="0" hangingPunct="0">
              <a:lnSpc>
                <a:spcPct val="100000"/>
              </a:lnSpc>
              <a:spcBef>
                <a:spcPct val="0"/>
              </a:spcBef>
              <a:spcAft>
                <a:spcPct val="0"/>
              </a:spcAft>
              <a:buClrTx/>
              <a:buSzTx/>
              <a:buFontTx/>
              <a:buNone/>
              <a:tabLst/>
            </a:pPr>
            <a:r>
              <a:rPr kumimoji="0" lang="fr-FR" sz="3200" b="0" i="0" u="none" strike="noStrike" cap="none" normalizeH="0" baseline="0" dirty="0" smtClean="0">
                <a:ln>
                  <a:noFill/>
                </a:ln>
                <a:solidFill>
                  <a:schemeClr val="tx1"/>
                </a:solidFill>
                <a:effectLst/>
                <a:latin typeface="Times New Roman" pitchFamily="18" charset="0"/>
                <a:ea typeface="Times"/>
                <a:cs typeface="Times New Roman" pitchFamily="18" charset="0"/>
              </a:rPr>
              <a:t>- pas de germes à l'examen entre lame et lamelle, l’urine normale est STÉRILE </a:t>
            </a: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425450" algn="l" defTabSz="91440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ChangeArrowheads="1"/>
          </p:cNvSpPr>
          <p:nvPr/>
        </p:nvSpPr>
        <p:spPr bwMode="auto">
          <a:xfrm>
            <a:off x="0" y="0"/>
            <a:ext cx="91440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4000" b="1" dirty="0" smtClean="0">
                <a:solidFill>
                  <a:srgbClr val="330000"/>
                </a:solidFill>
                <a:latin typeface="Calibri" pitchFamily="34" charset="0"/>
                <a:ea typeface="Times New Roman" pitchFamily="18" charset="0"/>
                <a:cs typeface="Arial" pitchFamily="34" charset="0"/>
              </a:rPr>
              <a:t>C</a:t>
            </a:r>
            <a:r>
              <a:rPr kumimoji="0" lang="fr-FR" sz="4000" b="1"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 Goutte épaisse </a:t>
            </a:r>
            <a:endParaRPr kumimoji="0" lang="fr-FR" sz="4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sz="40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Méthode très simple mais dont les résultats ne sont observables que 24 heures après. Elle permet une certaine concentration des parasites.</a:t>
            </a:r>
            <a:endParaRPr kumimoji="0" lang="fr-FR" sz="4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4" descr="http://sites-test.uclouvain.be/stages-hygtrop/gentilini/3310%20Filarioses/DIAGNOS/0201-03B.JPG"/>
          <p:cNvPicPr>
            <a:picLocks noChangeAspect="1" noChangeArrowheads="1"/>
          </p:cNvPicPr>
          <p:nvPr/>
        </p:nvPicPr>
        <p:blipFill>
          <a:blip r:embed="rId2"/>
          <a:srcRect/>
          <a:stretch>
            <a:fillRect/>
          </a:stretch>
        </p:blipFill>
        <p:spPr bwMode="auto">
          <a:xfrm>
            <a:off x="0" y="3286124"/>
            <a:ext cx="4572000" cy="3571876"/>
          </a:xfrm>
          <a:prstGeom prst="rect">
            <a:avLst/>
          </a:prstGeom>
          <a:noFill/>
        </p:spPr>
      </p:pic>
      <p:pic>
        <p:nvPicPr>
          <p:cNvPr id="4" name="Picture 2" descr="http://umvf.univ-nantes.fr/parasitologie/enseignement/filarioses/site/html/images/figure6.jpg"/>
          <p:cNvPicPr>
            <a:picLocks noChangeAspect="1" noChangeArrowheads="1"/>
          </p:cNvPicPr>
          <p:nvPr/>
        </p:nvPicPr>
        <p:blipFill>
          <a:blip r:embed="rId3"/>
          <a:srcRect/>
          <a:stretch>
            <a:fillRect/>
          </a:stretch>
        </p:blipFill>
        <p:spPr bwMode="auto">
          <a:xfrm>
            <a:off x="4357686" y="3214686"/>
            <a:ext cx="4714908" cy="3643314"/>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ChangeArrowheads="1"/>
          </p:cNvSpPr>
          <p:nvPr/>
        </p:nvSpPr>
        <p:spPr bwMode="auto">
          <a:xfrm>
            <a:off x="0" y="0"/>
            <a:ext cx="8730916"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3200" b="1" i="0" u="none" strike="noStrike" cap="none" normalizeH="0" baseline="0" dirty="0" smtClean="0">
                <a:ln>
                  <a:noFill/>
                </a:ln>
                <a:solidFill>
                  <a:srgbClr val="FF0000"/>
                </a:solidFill>
                <a:effectLst/>
                <a:latin typeface="Calibri" pitchFamily="34" charset="0"/>
                <a:ea typeface="Times New Roman" pitchFamily="18" charset="0"/>
                <a:cs typeface="Arial" pitchFamily="34" charset="0"/>
              </a:rPr>
              <a:t>2. Examen de sang veineux (après enrichissement)</a:t>
            </a:r>
            <a:endParaRPr kumimoji="0" lang="fr-FR" sz="3200" b="0" i="0" u="none" strike="noStrike" cap="none" normalizeH="0" baseline="0" dirty="0" smtClean="0">
              <a:ln>
                <a:noFill/>
              </a:ln>
              <a:solidFill>
                <a:srgbClr val="FF0000"/>
              </a:solidFill>
              <a:effectLst/>
              <a:latin typeface="Arial" pitchFamily="34" charset="0"/>
              <a:cs typeface="Arial" pitchFamily="34" charset="0"/>
            </a:endParaRPr>
          </a:p>
        </p:txBody>
      </p:sp>
      <p:sp>
        <p:nvSpPr>
          <p:cNvPr id="3" name="ZoneTexte 2"/>
          <p:cNvSpPr txBox="1"/>
          <p:nvPr/>
        </p:nvSpPr>
        <p:spPr>
          <a:xfrm>
            <a:off x="0" y="500043"/>
            <a:ext cx="9144000" cy="7109639"/>
          </a:xfrm>
          <a:prstGeom prst="rect">
            <a:avLst/>
          </a:prstGeom>
          <a:noFill/>
        </p:spPr>
        <p:txBody>
          <a:bodyPr wrap="square" rtlCol="0">
            <a:spAutoFit/>
          </a:bodyPr>
          <a:lstStyle/>
          <a:p>
            <a:r>
              <a:rPr lang="fr-FR" sz="2400" b="1" dirty="0" smtClean="0"/>
              <a:t>A-Sédimentation (technique de KNOTT modifiée)</a:t>
            </a:r>
            <a:r>
              <a:rPr lang="fr-FR" sz="2400" dirty="0" smtClean="0"/>
              <a:t> </a:t>
            </a:r>
          </a:p>
          <a:p>
            <a:pPr algn="just"/>
            <a:r>
              <a:rPr lang="fr-FR" sz="2400" dirty="0" smtClean="0"/>
              <a:t>Cette méthode permet d'obtenir de bonnes préparations microscopiques, avec une sensibilité optimale.</a:t>
            </a:r>
          </a:p>
          <a:p>
            <a:r>
              <a:rPr lang="fr-FR" sz="2400" b="1" dirty="0" smtClean="0"/>
              <a:t>Mode opératoire</a:t>
            </a:r>
            <a:endParaRPr lang="fr-FR" sz="2400" dirty="0" smtClean="0"/>
          </a:p>
          <a:p>
            <a:r>
              <a:rPr lang="fr-FR" sz="2400" dirty="0" smtClean="0"/>
              <a:t>Prélever du sang par ponction veineuse.</a:t>
            </a:r>
            <a:br>
              <a:rPr lang="fr-FR" sz="2400" dirty="0" smtClean="0"/>
            </a:br>
            <a:r>
              <a:rPr lang="fr-FR" sz="2400" dirty="0" smtClean="0"/>
              <a:t>Dans un tube à essai, mélanger 1 ml de sang à 9 ml de </a:t>
            </a:r>
            <a:r>
              <a:rPr lang="fr-FR" sz="2400" dirty="0" err="1" smtClean="0"/>
              <a:t>Teepol</a:t>
            </a:r>
            <a:r>
              <a:rPr lang="fr-FR" sz="2400" dirty="0" smtClean="0"/>
              <a:t> 10% (hémolyse).</a:t>
            </a:r>
            <a:br>
              <a:rPr lang="fr-FR" sz="2400" dirty="0" smtClean="0"/>
            </a:br>
            <a:r>
              <a:rPr lang="fr-FR" sz="2400" dirty="0" smtClean="0"/>
              <a:t>Laisser reposer 12 à 24 heures ou centrifuger 10 min. à 2000 t/min.</a:t>
            </a:r>
            <a:br>
              <a:rPr lang="fr-FR" sz="2400" dirty="0" smtClean="0"/>
            </a:br>
            <a:r>
              <a:rPr lang="fr-FR" sz="2400" dirty="0" smtClean="0"/>
              <a:t>Prélever une grosse goutte du culot de sédimentation.(Technique de la goutte épaisse.)</a:t>
            </a:r>
            <a:br>
              <a:rPr lang="fr-FR" sz="2400" dirty="0" smtClean="0"/>
            </a:br>
            <a:r>
              <a:rPr lang="fr-FR" sz="2400" dirty="0" smtClean="0"/>
              <a:t>Déposer la goutte sur une lame en lui imprimant des mouvements circulaires à l'aide de l'extrémité de la pipette. Ne pas étaler.</a:t>
            </a:r>
            <a:br>
              <a:rPr lang="fr-FR" sz="2400" dirty="0" smtClean="0"/>
            </a:br>
            <a:r>
              <a:rPr lang="fr-FR" sz="2400" dirty="0" smtClean="0"/>
              <a:t>Laisser sécher 12 heures à l'abri de la poussière.</a:t>
            </a:r>
            <a:br>
              <a:rPr lang="fr-FR" sz="2400" dirty="0" smtClean="0"/>
            </a:br>
            <a:r>
              <a:rPr lang="fr-FR" sz="2400" dirty="0" smtClean="0"/>
              <a:t>Déposer sur la goutte séchée de l'eau distillée et laisser agir 20 minutes (hémolyse). Sécher.</a:t>
            </a:r>
            <a:br>
              <a:rPr lang="fr-FR" sz="2400" dirty="0" smtClean="0"/>
            </a:br>
            <a:r>
              <a:rPr lang="fr-FR" sz="2400" dirty="0" smtClean="0"/>
              <a:t>Effectuer une coloration (May-</a:t>
            </a:r>
            <a:r>
              <a:rPr lang="fr-FR" sz="2400" dirty="0" err="1" smtClean="0"/>
              <a:t>Grünwald</a:t>
            </a:r>
            <a:r>
              <a:rPr lang="fr-FR" sz="2400" dirty="0" smtClean="0"/>
              <a:t>-</a:t>
            </a:r>
            <a:r>
              <a:rPr lang="fr-FR" sz="2400" dirty="0" err="1" smtClean="0"/>
              <a:t>Giemsa</a:t>
            </a:r>
            <a:r>
              <a:rPr lang="fr-FR" sz="2400" dirty="0" smtClean="0"/>
              <a:t>) puis observer au microscope.</a:t>
            </a:r>
          </a:p>
          <a:p>
            <a:endParaRPr lang="fr-FR" sz="2400" dirty="0" smtClean="0"/>
          </a:p>
          <a:p>
            <a:endParaRPr lang="fr-FR" sz="2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dermavet.com/modules/atlasparasito/img/diro/06.jpg"/>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950" y="332656"/>
            <a:ext cx="8572560" cy="6247864"/>
          </a:xfrm>
          <a:prstGeom prst="rect">
            <a:avLst/>
          </a:prstGeom>
        </p:spPr>
        <p:txBody>
          <a:bodyPr wrap="square">
            <a:spAutoFit/>
          </a:bodyPr>
          <a:lstStyle/>
          <a:p>
            <a:pPr algn="just"/>
            <a:r>
              <a:rPr lang="fr-FR" sz="4000" b="1" dirty="0" smtClean="0">
                <a:solidFill>
                  <a:srgbClr val="FF0000"/>
                </a:solidFill>
              </a:rPr>
              <a:t>La technique de </a:t>
            </a:r>
            <a:r>
              <a:rPr lang="fr-FR" sz="4000" b="1" dirty="0" err="1" smtClean="0">
                <a:solidFill>
                  <a:srgbClr val="FF0000"/>
                </a:solidFill>
              </a:rPr>
              <a:t>leucoconcentration</a:t>
            </a:r>
            <a:r>
              <a:rPr lang="fr-FR" sz="4000" dirty="0" smtClean="0">
                <a:solidFill>
                  <a:srgbClr val="FF0000"/>
                </a:solidFill>
              </a:rPr>
              <a:t> </a:t>
            </a:r>
            <a:r>
              <a:rPr lang="fr-FR" sz="4000" b="1" dirty="0" smtClean="0">
                <a:solidFill>
                  <a:srgbClr val="FF0000"/>
                </a:solidFill>
              </a:rPr>
              <a:t>à la saponine</a:t>
            </a:r>
            <a:r>
              <a:rPr lang="fr-FR" sz="3200" b="1" dirty="0" smtClean="0">
                <a:solidFill>
                  <a:srgbClr val="FF0000"/>
                </a:solidFill>
              </a:rPr>
              <a:t>:</a:t>
            </a:r>
          </a:p>
          <a:p>
            <a:pPr algn="just"/>
            <a:r>
              <a:rPr lang="fr-FR" sz="3200" dirty="0" smtClean="0"/>
              <a:t>Elle est très utile pour la recherche des microfilaires. On met le sang prélevé sur </a:t>
            </a:r>
            <a:r>
              <a:rPr lang="fr-FR" sz="3200" b="1" dirty="0" smtClean="0">
                <a:solidFill>
                  <a:srgbClr val="0000FF"/>
                </a:solidFill>
              </a:rPr>
              <a:t>citrate </a:t>
            </a:r>
            <a:r>
              <a:rPr lang="fr-FR" sz="3200" dirty="0" smtClean="0"/>
              <a:t>dans un tube à centrifuger et on ajoute un volume égal de </a:t>
            </a:r>
            <a:r>
              <a:rPr lang="fr-FR" sz="3200" b="1" dirty="0" smtClean="0">
                <a:solidFill>
                  <a:srgbClr val="0000FF"/>
                </a:solidFill>
              </a:rPr>
              <a:t>sérum physiologique</a:t>
            </a:r>
            <a:r>
              <a:rPr lang="fr-FR" sz="3200" dirty="0" smtClean="0"/>
              <a:t>. Puis/on verse quelques gouttes d'une solution de </a:t>
            </a:r>
            <a:r>
              <a:rPr lang="fr-FR" sz="3200" b="1" dirty="0" smtClean="0">
                <a:solidFill>
                  <a:srgbClr val="0000FF"/>
                </a:solidFill>
              </a:rPr>
              <a:t>saponine à 2% </a:t>
            </a:r>
            <a:r>
              <a:rPr lang="fr-FR" sz="3200" dirty="0" smtClean="0"/>
              <a:t>en remuant à l'aide d'un petit agitateur. Lorsque l'hémolyse est complète, on centrifuge </a:t>
            </a:r>
            <a:r>
              <a:rPr lang="fr-FR" sz="3200" b="1" dirty="0" smtClean="0">
                <a:solidFill>
                  <a:srgbClr val="0000FF"/>
                </a:solidFill>
              </a:rPr>
              <a:t>2000tr/min/10min</a:t>
            </a:r>
            <a:r>
              <a:rPr lang="fr-FR" sz="3200" dirty="0" smtClean="0"/>
              <a:t>. On réalise un </a:t>
            </a:r>
            <a:r>
              <a:rPr lang="fr-FR" sz="3200" b="1" dirty="0" smtClean="0">
                <a:solidFill>
                  <a:srgbClr val="0000FF"/>
                </a:solidFill>
              </a:rPr>
              <a:t>frottis à partir du culot</a:t>
            </a:r>
            <a:r>
              <a:rPr lang="fr-FR" sz="3200" dirty="0" smtClean="0"/>
              <a:t> de centrifugation qu'on examine au microscope</a:t>
            </a:r>
            <a:endParaRPr lang="fr-FR" sz="3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ChangeArrowheads="1"/>
          </p:cNvSpPr>
          <p:nvPr/>
        </p:nvSpPr>
        <p:spPr bwMode="auto">
          <a:xfrm>
            <a:off x="1" y="0"/>
            <a:ext cx="9144000"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rgbClr val="FF0000"/>
                </a:solidFill>
                <a:effectLst/>
                <a:latin typeface="Calibri" pitchFamily="34" charset="0"/>
                <a:ea typeface="Times New Roman" pitchFamily="18" charset="0"/>
                <a:cs typeface="Arial" pitchFamily="34" charset="0"/>
              </a:rPr>
              <a:t>-Filtration </a:t>
            </a:r>
            <a:r>
              <a:rPr kumimoji="0" lang="fr-FR" sz="2400" b="1" i="0" u="none" strike="noStrike" cap="none" normalizeH="0" baseline="0" dirty="0" smtClean="0">
                <a:ln>
                  <a:noFill/>
                </a:ln>
                <a:solidFill>
                  <a:srgbClr val="FF0000"/>
                </a:solidFill>
                <a:effectLst/>
                <a:latin typeface="Calibri" pitchFamily="34" charset="0"/>
                <a:ea typeface="Times New Roman" pitchFamily="18" charset="0"/>
                <a:cs typeface="Arial" pitchFamily="34" charset="0"/>
              </a:rPr>
              <a:t>sur membrane </a:t>
            </a:r>
            <a:r>
              <a:rPr lang="fr-FR" sz="2400" dirty="0" smtClean="0">
                <a:solidFill>
                  <a:srgbClr val="FF0000"/>
                </a:solidFill>
                <a:latin typeface="Arial" pitchFamily="34" charset="0"/>
                <a:ea typeface="Times New Roman" pitchFamily="18" charset="0"/>
                <a:cs typeface="Arial" pitchFamily="34" charset="0"/>
              </a:rPr>
              <a:t> </a:t>
            </a: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Ex : </a:t>
            </a:r>
            <a:r>
              <a:rPr kumimoji="0" lang="fr-FR" sz="2400" b="1" i="0" u="none" strike="noStrike" cap="none" normalizeH="0" baseline="0" dirty="0" err="1" smtClean="0">
                <a:ln>
                  <a:noFill/>
                </a:ln>
                <a:solidFill>
                  <a:srgbClr val="000080"/>
                </a:solidFill>
                <a:effectLst/>
                <a:latin typeface="Calibri" pitchFamily="34" charset="0"/>
                <a:ea typeface="Times New Roman" pitchFamily="18" charset="0"/>
                <a:cs typeface="Arial" pitchFamily="34" charset="0"/>
                <a:hlinkClick r:id="rId2"/>
              </a:rPr>
              <a:t>Difil</a:t>
            </a:r>
            <a:r>
              <a:rPr kumimoji="0" lang="fr-FR" sz="2400" b="1" i="0" u="none" strike="noStrike" cap="none" normalizeH="0" baseline="0" dirty="0" smtClean="0">
                <a:ln>
                  <a:noFill/>
                </a:ln>
                <a:solidFill>
                  <a:srgbClr val="000080"/>
                </a:solidFill>
                <a:effectLst/>
                <a:latin typeface="Calibri" pitchFamily="34" charset="0"/>
                <a:ea typeface="Times New Roman" pitchFamily="18" charset="0"/>
                <a:cs typeface="Arial" pitchFamily="34" charset="0"/>
                <a:hlinkClick r:id="rId2"/>
              </a:rPr>
              <a:t>-test kit</a:t>
            </a: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
            </a:r>
            <a:b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b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Cette méthode a été la plus usitée. Elle allie la fiabilité, la rapidité et la facilité de sa mise en œuvre, mais nécessite de posséder des </a:t>
            </a: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filtres</a:t>
            </a:r>
            <a:r>
              <a:rPr kumimoji="0" lang="fr-FR" sz="2400" b="0" i="0" u="none" strike="noStrike" cap="none" normalizeH="0" dirty="0" smtClean="0">
                <a:ln>
                  <a:noFill/>
                </a:ln>
                <a:solidFill>
                  <a:srgbClr val="330000"/>
                </a:solidFill>
                <a:effectLst/>
                <a:latin typeface="Calibri" pitchFamily="34" charset="0"/>
                <a:ea typeface="Times New Roman" pitchFamily="18" charset="0"/>
                <a:cs typeface="Arial" pitchFamily="34" charset="0"/>
              </a:rPr>
              <a:t> </a:t>
            </a: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adéquats</a:t>
            </a: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a:t>
            </a:r>
          </a:p>
          <a:p>
            <a:r>
              <a:rPr lang="fr-FR" sz="2400" b="1" dirty="0" smtClean="0"/>
              <a:t>Mode opératoire</a:t>
            </a:r>
            <a:r>
              <a:rPr lang="fr-FR" sz="2400" dirty="0" smtClean="0"/>
              <a:t> </a:t>
            </a:r>
          </a:p>
          <a:p>
            <a:r>
              <a:rPr lang="fr-FR" sz="2400" dirty="0" smtClean="0"/>
              <a:t>Prélever 1 ml de sang.</a:t>
            </a:r>
            <a:br>
              <a:rPr lang="fr-FR" sz="2400" dirty="0" smtClean="0"/>
            </a:br>
            <a:r>
              <a:rPr lang="fr-FR" sz="2400" dirty="0" smtClean="0"/>
              <a:t>Aspirer, dans la même seringue, 9 ml d'une solution hémolysante (10% </a:t>
            </a:r>
            <a:r>
              <a:rPr lang="fr-FR" sz="2400" dirty="0" err="1" smtClean="0"/>
              <a:t>Teepol</a:t>
            </a:r>
            <a:r>
              <a:rPr lang="fr-FR" sz="2400" dirty="0" smtClean="0"/>
              <a:t>, 90% sérum physiologique ; ou formol à 2%). Agiter.</a:t>
            </a:r>
            <a:br>
              <a:rPr lang="fr-FR" sz="2400" dirty="0" smtClean="0"/>
            </a:br>
            <a:r>
              <a:rPr lang="fr-FR" sz="2400" dirty="0" smtClean="0"/>
              <a:t>Adapter le porte-filtre, muni d'une nouvelle membrane, sur l'embout de la seringue.</a:t>
            </a:r>
            <a:br>
              <a:rPr lang="fr-FR" sz="2400" dirty="0" smtClean="0"/>
            </a:br>
            <a:r>
              <a:rPr lang="fr-FR" sz="2400" dirty="0" smtClean="0"/>
              <a:t>Chasser le contenu de la seringue au travers du filtre.</a:t>
            </a:r>
            <a:br>
              <a:rPr lang="fr-FR" sz="2400" dirty="0" smtClean="0"/>
            </a:br>
            <a:r>
              <a:rPr lang="fr-FR" sz="2400" dirty="0" smtClean="0"/>
              <a:t>Rincer la seringue à l'eau distillée et en chasser le liquide au travers du filtre.</a:t>
            </a:r>
            <a:br>
              <a:rPr lang="fr-FR" sz="2400" dirty="0" smtClean="0"/>
            </a:br>
            <a:r>
              <a:rPr lang="fr-FR" sz="2400" dirty="0" smtClean="0"/>
              <a:t>Démonter le filtre, récupérer la membrane et la déposer sur une lamelle.</a:t>
            </a:r>
            <a:br>
              <a:rPr lang="fr-FR" sz="2400" dirty="0" smtClean="0"/>
            </a:br>
            <a:r>
              <a:rPr lang="fr-FR" sz="2400" dirty="0" smtClean="0"/>
              <a:t>Verser deux gouttes de colorant, recouvrir d'une lamelle. A l'aide d'une gaze, essuyer l'excès de colorant sur les bords de la lamelle.</a:t>
            </a:r>
            <a:br>
              <a:rPr lang="fr-FR" sz="2400" dirty="0" smtClean="0"/>
            </a:br>
            <a:r>
              <a:rPr lang="fr-FR" sz="2400" dirty="0" smtClean="0"/>
              <a:t>Observer au microscope</a:t>
            </a:r>
            <a:r>
              <a:rPr kumimoji="0" lang="fr-FR" sz="2400" b="0" i="0" u="none" strike="noStrike" cap="none" normalizeH="0" baseline="0" dirty="0" smtClean="0">
                <a:ln>
                  <a:noFill/>
                </a:ln>
                <a:solidFill>
                  <a:srgbClr val="330000"/>
                </a:solidFill>
                <a:effectLst/>
                <a:latin typeface="Calibri" pitchFamily="34" charset="0"/>
                <a:ea typeface="Times New Roman" pitchFamily="18" charset="0"/>
                <a:cs typeface="Arial" pitchFamily="34" charset="0"/>
              </a:rPr>
              <a:t>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dermavet.com/modules/atlasparasito/img/diro/08.jpg"/>
          <p:cNvPicPr/>
          <p:nvPr/>
        </p:nvPicPr>
        <p:blipFill>
          <a:blip r:embed="rId2"/>
          <a:srcRect/>
          <a:stretch>
            <a:fillRect/>
          </a:stretch>
        </p:blipFill>
        <p:spPr bwMode="auto">
          <a:xfrm>
            <a:off x="0" y="0"/>
            <a:ext cx="9144000" cy="6857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dermavet.com/modules/atlasparasito/img/diro/07.jpg"/>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3108" y="357166"/>
            <a:ext cx="5473165" cy="584775"/>
          </a:xfrm>
          <a:prstGeom prst="rect">
            <a:avLst/>
          </a:prstGeom>
        </p:spPr>
        <p:txBody>
          <a:bodyPr wrap="none">
            <a:spAutoFit/>
          </a:bodyPr>
          <a:lstStyle/>
          <a:p>
            <a:r>
              <a:rPr lang="fr-FR" sz="3200" b="1" dirty="0" smtClean="0"/>
              <a:t>des trypanosomes dans le sang</a:t>
            </a:r>
            <a:endParaRPr lang="fr-FR" sz="3200" b="1" dirty="0"/>
          </a:p>
        </p:txBody>
      </p:sp>
      <p:sp>
        <p:nvSpPr>
          <p:cNvPr id="3" name="ZoneTexte 2"/>
          <p:cNvSpPr txBox="1"/>
          <p:nvPr/>
        </p:nvSpPr>
        <p:spPr>
          <a:xfrm>
            <a:off x="1" y="1214422"/>
            <a:ext cx="9144000" cy="5262979"/>
          </a:xfrm>
          <a:prstGeom prst="rect">
            <a:avLst/>
          </a:prstGeom>
          <a:noFill/>
        </p:spPr>
        <p:txBody>
          <a:bodyPr wrap="square" rtlCol="0">
            <a:spAutoFit/>
          </a:bodyPr>
          <a:lstStyle/>
          <a:p>
            <a:pPr algn="just"/>
            <a:r>
              <a:rPr lang="fr-FR" sz="2400" dirty="0" smtClean="0"/>
              <a:t>Il existe de nombreuses techniques de recherche des trypanosomes dans le sang. Les techniques les plus simples, mais aussi les moins sensibles, sont :</a:t>
            </a:r>
          </a:p>
          <a:p>
            <a:pPr lvl="0" algn="just"/>
            <a:endParaRPr lang="fr-FR" sz="2400" dirty="0" smtClean="0"/>
          </a:p>
          <a:p>
            <a:pPr lvl="0" algn="just"/>
            <a:r>
              <a:rPr lang="fr-FR" sz="2400" dirty="0" smtClean="0"/>
              <a:t>*</a:t>
            </a:r>
            <a:r>
              <a:rPr lang="fr-FR" sz="2400" b="1" dirty="0" smtClean="0">
                <a:solidFill>
                  <a:srgbClr val="FF0000"/>
                </a:solidFill>
              </a:rPr>
              <a:t>l’étalement frais </a:t>
            </a:r>
            <a:r>
              <a:rPr lang="fr-FR" sz="2400" dirty="0" smtClean="0"/>
              <a:t>Cette méthode est extrêmement simple, mais c'est la moins sensible des techniques de diagnostic : pour qu’elle soit positive, il faut qu’il y ait dans le sang environ 10.000 trypanosomes par millilitre. De plus elle est longue car on doit lire attentivement toute la lame jusqu’à la mise en évidence d’un trypanosome.</a:t>
            </a:r>
          </a:p>
          <a:p>
            <a:pPr lvl="0" algn="just"/>
            <a:endParaRPr lang="fr-FR" sz="2400" dirty="0" smtClean="0"/>
          </a:p>
          <a:p>
            <a:pPr lvl="0" algn="just"/>
            <a:r>
              <a:rPr lang="fr-FR" sz="2400" dirty="0" smtClean="0"/>
              <a:t>*</a:t>
            </a:r>
            <a:r>
              <a:rPr lang="fr-FR" sz="2400" b="1" dirty="0" smtClean="0">
                <a:solidFill>
                  <a:srgbClr val="FF0000"/>
                </a:solidFill>
              </a:rPr>
              <a:t>la goutte épaisse </a:t>
            </a:r>
            <a:r>
              <a:rPr lang="fr-FR" sz="2400" b="1" dirty="0" smtClean="0"/>
              <a:t>: </a:t>
            </a:r>
            <a:r>
              <a:rPr lang="fr-FR" sz="2400" dirty="0" smtClean="0"/>
              <a:t>la technique est donc plus sensible (de l’ordre de 8.000 trypanosomes par ml). En outre la lecture est plus aisée car les trypanosomes sont colorés</a:t>
            </a:r>
          </a:p>
          <a:p>
            <a:pPr algn="just"/>
            <a:endParaRPr lang="fr-FR"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85728"/>
            <a:ext cx="8501122" cy="5262979"/>
          </a:xfrm>
          <a:prstGeom prst="rect">
            <a:avLst/>
          </a:prstGeom>
        </p:spPr>
        <p:txBody>
          <a:bodyPr wrap="square">
            <a:spAutoFit/>
          </a:bodyPr>
          <a:lstStyle/>
          <a:p>
            <a:pPr algn="just"/>
            <a:r>
              <a:rPr lang="fr-FR" sz="2800" dirty="0" smtClean="0"/>
              <a:t>*Les techniques concentrant les parasites sont plus sensibles :</a:t>
            </a:r>
          </a:p>
          <a:p>
            <a:pPr lvl="0" algn="just"/>
            <a:r>
              <a:rPr lang="fr-FR" sz="2800" dirty="0" smtClean="0"/>
              <a:t>                par </a:t>
            </a:r>
            <a:r>
              <a:rPr lang="fr-FR" sz="2800" b="1" dirty="0" smtClean="0">
                <a:solidFill>
                  <a:srgbClr val="FF0000"/>
                </a:solidFill>
              </a:rPr>
              <a:t>centrifugation (triple centrifugation</a:t>
            </a:r>
            <a:r>
              <a:rPr lang="fr-FR" sz="2800" dirty="0" smtClean="0">
                <a:solidFill>
                  <a:srgbClr val="FF0000"/>
                </a:solidFill>
              </a:rPr>
              <a:t> ; </a:t>
            </a:r>
            <a:r>
              <a:rPr lang="fr-FR" sz="2800" b="1" dirty="0" smtClean="0">
                <a:solidFill>
                  <a:srgbClr val="FF0000"/>
                </a:solidFill>
              </a:rPr>
              <a:t>CTC, QBC) </a:t>
            </a:r>
            <a:r>
              <a:rPr lang="fr-FR" sz="2800" dirty="0" smtClean="0"/>
              <a:t>; </a:t>
            </a:r>
          </a:p>
          <a:p>
            <a:pPr lvl="0" algn="just"/>
            <a:r>
              <a:rPr lang="fr-FR" sz="2800" dirty="0" smtClean="0"/>
              <a:t>                par </a:t>
            </a:r>
            <a:r>
              <a:rPr lang="fr-FR" sz="2800" b="1" dirty="0" smtClean="0">
                <a:solidFill>
                  <a:srgbClr val="FF0000"/>
                </a:solidFill>
              </a:rPr>
              <a:t>filtration (</a:t>
            </a:r>
            <a:r>
              <a:rPr lang="fr-FR" sz="2800" b="1" dirty="0" err="1" smtClean="0">
                <a:solidFill>
                  <a:srgbClr val="FF0000"/>
                </a:solidFill>
              </a:rPr>
              <a:t>mAEC</a:t>
            </a:r>
            <a:r>
              <a:rPr lang="fr-FR" sz="2800" b="1" dirty="0" smtClean="0">
                <a:solidFill>
                  <a:srgbClr val="FF0000"/>
                </a:solidFill>
              </a:rPr>
              <a:t>). </a:t>
            </a:r>
          </a:p>
          <a:p>
            <a:pPr algn="just"/>
            <a:endParaRPr lang="fr-FR" sz="2800" dirty="0" smtClean="0"/>
          </a:p>
          <a:p>
            <a:pPr algn="just"/>
            <a:endParaRPr lang="fr-FR" sz="2800" dirty="0" smtClean="0"/>
          </a:p>
          <a:p>
            <a:pPr algn="just"/>
            <a:r>
              <a:rPr lang="fr-FR" sz="2800" dirty="0" smtClean="0"/>
              <a:t>*D'autres techniques, plus complexes, ne sont utilisées que pour la recherche scientifique. Il s’agit notamment </a:t>
            </a:r>
            <a:r>
              <a:rPr lang="fr-FR" sz="2800" b="1" dirty="0" smtClean="0">
                <a:solidFill>
                  <a:srgbClr val="FF0000"/>
                </a:solidFill>
              </a:rPr>
              <a:t>des cultures </a:t>
            </a:r>
            <a:r>
              <a:rPr lang="fr-FR" sz="2800" dirty="0" smtClean="0"/>
              <a:t>de trypanosomes : au lieu de concentrer les trypanosomes, on les laisse se multiplier dans un milieu de culture.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76" y="521216"/>
            <a:ext cx="8786842" cy="5693866"/>
          </a:xfrm>
          <a:prstGeom prst="rect">
            <a:avLst/>
          </a:prstGeom>
          <a:noFill/>
        </p:spPr>
        <p:txBody>
          <a:bodyPr wrap="square">
            <a:spAutoFit/>
          </a:bodyPr>
          <a:lstStyle/>
          <a:p>
            <a:pPr algn="just"/>
            <a:r>
              <a:rPr lang="fr-FR" sz="4000" b="1" dirty="0" smtClean="0">
                <a:solidFill>
                  <a:srgbClr val="FF0000"/>
                </a:solidFill>
              </a:rPr>
              <a:t>1-La technique de la triple centrifugation</a:t>
            </a:r>
            <a:r>
              <a:rPr lang="fr-FR" sz="4000" dirty="0" smtClean="0">
                <a:solidFill>
                  <a:srgbClr val="FF0000"/>
                </a:solidFill>
              </a:rPr>
              <a:t> </a:t>
            </a:r>
          </a:p>
          <a:p>
            <a:pPr algn="just"/>
            <a:r>
              <a:rPr lang="fr-FR" sz="3600" dirty="0" smtClean="0"/>
              <a:t>Elle est utilisée pour la recherche des Trypanosomes. On met dans un tube à centrifugation </a:t>
            </a:r>
            <a:r>
              <a:rPr lang="fr-FR" sz="3600" dirty="0" smtClean="0">
                <a:solidFill>
                  <a:schemeClr val="tx2">
                    <a:lumMod val="60000"/>
                    <a:lumOff val="40000"/>
                  </a:schemeClr>
                </a:solidFill>
              </a:rPr>
              <a:t>10 ml de sang prélevé sur citrate</a:t>
            </a:r>
            <a:r>
              <a:rPr lang="fr-FR" sz="3600" dirty="0" smtClean="0"/>
              <a:t>. Puis, on centrifuge </a:t>
            </a:r>
            <a:r>
              <a:rPr lang="fr-FR" sz="3600" b="1" dirty="0" smtClean="0">
                <a:solidFill>
                  <a:srgbClr val="FF0000"/>
                </a:solidFill>
              </a:rPr>
              <a:t>10 minutes à 1000 tr/mn.</a:t>
            </a:r>
            <a:r>
              <a:rPr lang="fr-FR" sz="3600" dirty="0" smtClean="0"/>
              <a:t> On reprend le surnageant et on le centrifuge de nouveau </a:t>
            </a:r>
            <a:r>
              <a:rPr lang="fr-FR" sz="3600" b="1" dirty="0" smtClean="0">
                <a:solidFill>
                  <a:srgbClr val="FF0000"/>
                </a:solidFill>
              </a:rPr>
              <a:t>10 minutes à 1500 tr/mn</a:t>
            </a:r>
            <a:r>
              <a:rPr lang="fr-FR" sz="3600" dirty="0" smtClean="0"/>
              <a:t>, puis </a:t>
            </a:r>
            <a:r>
              <a:rPr lang="fr-FR" sz="3600" b="1" dirty="0" smtClean="0">
                <a:solidFill>
                  <a:srgbClr val="FF0000"/>
                </a:solidFill>
              </a:rPr>
              <a:t>20 minutes à 2000 tr/mn</a:t>
            </a:r>
            <a:r>
              <a:rPr lang="fr-FR" sz="3600" dirty="0" smtClean="0"/>
              <a:t>. On examine au microscope le culot de centrifugation.</a:t>
            </a:r>
            <a:endParaRPr lang="fr-FR"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09420"/>
          </a:xfrm>
          <a:prstGeom prst="rect">
            <a:avLst/>
          </a:prstGeom>
        </p:spPr>
        <p:txBody>
          <a:bodyPr wrap="square">
            <a:spAutoFit/>
          </a:bodyPr>
          <a:lstStyle/>
          <a:p>
            <a:pPr algn="just"/>
            <a:r>
              <a:rPr lang="fr-FR" sz="4400" b="1" dirty="0" smtClean="0"/>
              <a:t>Conservation des urines</a:t>
            </a:r>
            <a:endParaRPr lang="fr-FR" sz="4400" dirty="0" smtClean="0"/>
          </a:p>
          <a:p>
            <a:pPr algn="just"/>
            <a:r>
              <a:rPr lang="fr-FR" sz="3600" dirty="0" smtClean="0"/>
              <a:t>Lorsque l'examen parasitologique des urines ne peut être réalisé immédiatement, les urines peuvent être conservées en leur ajoutant d'une solution conservatrice (1 ml pour 100 ml d'urine) qui se prépare de la manière suivante :</a:t>
            </a:r>
          </a:p>
          <a:p>
            <a:pPr algn="just"/>
            <a:r>
              <a:rPr lang="fr-FR" sz="3600" dirty="0" smtClean="0">
                <a:solidFill>
                  <a:srgbClr val="FF0000"/>
                </a:solidFill>
              </a:rPr>
              <a:t>Formol            10 ml</a:t>
            </a:r>
          </a:p>
          <a:p>
            <a:pPr algn="just"/>
            <a:r>
              <a:rPr lang="fr-FR" sz="3600" dirty="0" smtClean="0">
                <a:solidFill>
                  <a:srgbClr val="FF0000"/>
                </a:solidFill>
              </a:rPr>
              <a:t>Glycérine        10 ml</a:t>
            </a:r>
          </a:p>
          <a:p>
            <a:pPr algn="just"/>
            <a:r>
              <a:rPr lang="fr-FR" sz="3600" dirty="0" smtClean="0">
                <a:solidFill>
                  <a:srgbClr val="FF0000"/>
                </a:solidFill>
              </a:rPr>
              <a:t>Eau distillée   80 ml</a:t>
            </a:r>
          </a:p>
          <a:p>
            <a:pPr algn="just"/>
            <a:r>
              <a:rPr lang="fr-FR" sz="3600" dirty="0" smtClean="0"/>
              <a:t>Cette méthode permet un examen des urines différé et de qualité.</a:t>
            </a:r>
            <a:endParaRPr lang="fr-FR" sz="3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9144000" cy="6494085"/>
          </a:xfrm>
          <a:prstGeom prst="rect">
            <a:avLst/>
          </a:prstGeom>
          <a:noFill/>
        </p:spPr>
        <p:txBody>
          <a:bodyPr wrap="square" rtlCol="0">
            <a:spAutoFit/>
          </a:bodyPr>
          <a:lstStyle/>
          <a:p>
            <a:r>
              <a:rPr lang="fr-FR" sz="2800" b="1" dirty="0" smtClean="0">
                <a:solidFill>
                  <a:srgbClr val="FF0000"/>
                </a:solidFill>
              </a:rPr>
              <a:t>1-Centrifugation en tube capillaire </a:t>
            </a:r>
            <a:endParaRPr lang="fr-FR" sz="2800" dirty="0" smtClean="0">
              <a:solidFill>
                <a:srgbClr val="FF0000"/>
              </a:solidFill>
            </a:endParaRPr>
          </a:p>
          <a:p>
            <a:endParaRPr lang="fr-FR" dirty="0" smtClean="0"/>
          </a:p>
          <a:p>
            <a:pPr algn="just"/>
            <a:r>
              <a:rPr lang="fr-FR" sz="2200" dirty="0" smtClean="0"/>
              <a:t>La CTC ou technique de centrifugation sur tube capillaire (ou à </a:t>
            </a:r>
            <a:r>
              <a:rPr lang="fr-FR" sz="2200" dirty="0" err="1" smtClean="0"/>
              <a:t>microhématocrite</a:t>
            </a:r>
            <a:r>
              <a:rPr lang="fr-FR" sz="2200" dirty="0" smtClean="0"/>
              <a:t>) est également appelée technique de </a:t>
            </a:r>
            <a:r>
              <a:rPr lang="fr-FR" sz="2200" dirty="0" err="1" smtClean="0"/>
              <a:t>Woo</a:t>
            </a:r>
            <a:r>
              <a:rPr lang="fr-FR" sz="2200" dirty="0" smtClean="0"/>
              <a:t>, du nom de celui qui l'a décrite. Elle consiste à prélever du sang sur des tubes capillaires pour </a:t>
            </a:r>
            <a:r>
              <a:rPr lang="fr-FR" sz="2200" dirty="0" err="1" smtClean="0"/>
              <a:t>microhématocrite</a:t>
            </a:r>
            <a:r>
              <a:rPr lang="fr-FR" sz="2200" dirty="0" smtClean="0"/>
              <a:t> (les mêmes que ceux utilisés pour le CATT) puis, après en avoir bouché une extrémité, à centrifuger ces tubes à très grande vitesse, avec une centrifugeuse à </a:t>
            </a:r>
            <a:r>
              <a:rPr lang="fr-FR" sz="2200" dirty="0" err="1" smtClean="0"/>
              <a:t>microhématocrite</a:t>
            </a:r>
            <a:r>
              <a:rPr lang="fr-FR" sz="2200" dirty="0" smtClean="0"/>
              <a:t>. La centrifugation sépare les éléments du sang par force centrifuge. Les éléments les plus lourds, les hématies, se concentrent près de l’extrémité bouchée du tube (placée à l’extérieur lors de la centrifugation). L’autre extrémité du tube contient le plasma. Les globules blancs et les plaquettes forment une couche mince entre hématies et plasma ; les trypanosomes, ayant la même densité que les globules blancs et les plaquettes, se retrouvent à ce niveau.</a:t>
            </a:r>
          </a:p>
          <a:p>
            <a:pPr algn="just"/>
            <a:r>
              <a:rPr lang="fr-FR" sz="2200" dirty="0" smtClean="0"/>
              <a:t>Cette technique ne fait appel à aucune coloration mais nécessite une centrifugeuse spéciale (et le branchement au réseau électrique ou un groupe électrogène). Le volume de sang traité, par tube, est de 60 à 70 microlitres. Le seuil de détection est de l’ordre </a:t>
            </a:r>
            <a:r>
              <a:rPr lang="fr-FR" sz="2200" dirty="0" smtClean="0">
                <a:solidFill>
                  <a:srgbClr val="FF0000"/>
                </a:solidFill>
              </a:rPr>
              <a:t>de 500 trypanosomes par microlitre de sang</a:t>
            </a:r>
            <a:r>
              <a:rPr lang="fr-FR" sz="2200" dirty="0" smtClean="0"/>
              <a:t>.</a:t>
            </a:r>
          </a:p>
          <a:p>
            <a:endParaRPr lang="fr-F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tubes capillaires héparinés  pour le CATT&quot;"/>
          <p:cNvPicPr>
            <a:picLocks noChangeAspect="1" noChangeArrowheads="1"/>
          </p:cNvPicPr>
          <p:nvPr/>
        </p:nvPicPr>
        <p:blipFill>
          <a:blip r:embed="rId2"/>
          <a:srcRect/>
          <a:stretch>
            <a:fillRect/>
          </a:stretch>
        </p:blipFill>
        <p:spPr bwMode="auto">
          <a:xfrm>
            <a:off x="3224222" y="3881451"/>
            <a:ext cx="2705100" cy="2833697"/>
          </a:xfrm>
          <a:prstGeom prst="rect">
            <a:avLst/>
          </a:prstGeom>
          <a:noFill/>
        </p:spPr>
      </p:pic>
      <p:pic>
        <p:nvPicPr>
          <p:cNvPr id="1028" name="Picture 4" descr="Résultat de recherche d'images pour &quot;tubes capillaires héparinés  pour le CATT&quot;"/>
          <p:cNvPicPr>
            <a:picLocks noChangeAspect="1" noChangeArrowheads="1"/>
          </p:cNvPicPr>
          <p:nvPr/>
        </p:nvPicPr>
        <p:blipFill>
          <a:blip r:embed="rId3"/>
          <a:srcRect/>
          <a:stretch>
            <a:fillRect/>
          </a:stretch>
        </p:blipFill>
        <p:spPr bwMode="auto">
          <a:xfrm>
            <a:off x="6138891" y="3786190"/>
            <a:ext cx="2790827" cy="2928958"/>
          </a:xfrm>
          <a:prstGeom prst="rect">
            <a:avLst/>
          </a:prstGeom>
          <a:noFill/>
        </p:spPr>
      </p:pic>
      <p:pic>
        <p:nvPicPr>
          <p:cNvPr id="1030" name="Picture 6" descr="Image associée"/>
          <p:cNvPicPr>
            <a:picLocks noChangeAspect="1" noChangeArrowheads="1"/>
          </p:cNvPicPr>
          <p:nvPr/>
        </p:nvPicPr>
        <p:blipFill>
          <a:blip r:embed="rId4"/>
          <a:srcRect/>
          <a:stretch>
            <a:fillRect/>
          </a:stretch>
        </p:blipFill>
        <p:spPr bwMode="auto">
          <a:xfrm>
            <a:off x="142844" y="3843368"/>
            <a:ext cx="2857520" cy="2871780"/>
          </a:xfrm>
          <a:prstGeom prst="rect">
            <a:avLst/>
          </a:prstGeom>
          <a:noFill/>
        </p:spPr>
      </p:pic>
      <p:pic>
        <p:nvPicPr>
          <p:cNvPr id="1032" name="Picture 8" descr="Résultat de recherche d'images pour &quot;tubes capillaires héparinés  pour le CATT&quot;"/>
          <p:cNvPicPr>
            <a:picLocks noChangeAspect="1" noChangeArrowheads="1"/>
          </p:cNvPicPr>
          <p:nvPr/>
        </p:nvPicPr>
        <p:blipFill>
          <a:blip r:embed="rId5"/>
          <a:srcRect/>
          <a:stretch>
            <a:fillRect/>
          </a:stretch>
        </p:blipFill>
        <p:spPr bwMode="auto">
          <a:xfrm>
            <a:off x="3155971" y="214290"/>
            <a:ext cx="2630475" cy="2500330"/>
          </a:xfrm>
          <a:prstGeom prst="rect">
            <a:avLst/>
          </a:prstGeom>
          <a:noFill/>
        </p:spPr>
      </p:pic>
      <p:pic>
        <p:nvPicPr>
          <p:cNvPr id="1034" name="Picture 10" descr="Résultat de recherche d'images pour &quot;tubes capillaires héparinés  pour le CATT&quot;"/>
          <p:cNvPicPr>
            <a:picLocks noChangeAspect="1" noChangeArrowheads="1"/>
          </p:cNvPicPr>
          <p:nvPr/>
        </p:nvPicPr>
        <p:blipFill>
          <a:blip r:embed="rId6"/>
          <a:srcRect/>
          <a:stretch>
            <a:fillRect/>
          </a:stretch>
        </p:blipFill>
        <p:spPr bwMode="auto">
          <a:xfrm>
            <a:off x="6072198" y="142852"/>
            <a:ext cx="2857520" cy="2571768"/>
          </a:xfrm>
          <a:prstGeom prst="rect">
            <a:avLst/>
          </a:prstGeom>
          <a:noFill/>
        </p:spPr>
      </p:pic>
      <p:sp>
        <p:nvSpPr>
          <p:cNvPr id="1036" name="AutoShape 12" descr="Résultat de recherche d'images pour &quot;tubes capillaires héparinés  pour le CATT&quot;"/>
          <p:cNvSpPr>
            <a:spLocks noChangeAspect="1" noChangeArrowheads="1"/>
          </p:cNvSpPr>
          <p:nvPr/>
        </p:nvSpPr>
        <p:spPr bwMode="auto">
          <a:xfrm>
            <a:off x="155575" y="-922338"/>
            <a:ext cx="1809750" cy="192405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8" name="AutoShape 14" descr="Résultat de recherche d'images pour &quot;tubes capillaires héparinés  pour le CATT&quot;"/>
          <p:cNvSpPr>
            <a:spLocks noChangeAspect="1" noChangeArrowheads="1"/>
          </p:cNvSpPr>
          <p:nvPr/>
        </p:nvSpPr>
        <p:spPr bwMode="auto">
          <a:xfrm>
            <a:off x="155575" y="-922338"/>
            <a:ext cx="1809750" cy="192405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40" name="Picture 16" descr="Résultat de recherche d'images pour &quot;tubes capillaires héparinés  pour le CATT&quot;"/>
          <p:cNvPicPr>
            <a:picLocks noChangeAspect="1" noChangeArrowheads="1"/>
          </p:cNvPicPr>
          <p:nvPr/>
        </p:nvPicPr>
        <p:blipFill>
          <a:blip r:embed="rId7"/>
          <a:srcRect t="31428" b="5714"/>
          <a:stretch>
            <a:fillRect/>
          </a:stretch>
        </p:blipFill>
        <p:spPr bwMode="auto">
          <a:xfrm>
            <a:off x="3071802" y="2786058"/>
            <a:ext cx="2285984" cy="1571636"/>
          </a:xfrm>
          <a:prstGeom prst="rect">
            <a:avLst/>
          </a:prstGeom>
          <a:noFill/>
        </p:spPr>
      </p:pic>
      <p:sp>
        <p:nvSpPr>
          <p:cNvPr id="1042" name="AutoShape 18" descr="Résultat de recherche d'images pour &quot;tubes capillaires héparinés  pour le CATT&quot;"/>
          <p:cNvSpPr>
            <a:spLocks noChangeAspect="1" noChangeArrowheads="1"/>
          </p:cNvSpPr>
          <p:nvPr/>
        </p:nvSpPr>
        <p:spPr bwMode="auto">
          <a:xfrm>
            <a:off x="155575" y="-1889125"/>
            <a:ext cx="3990975" cy="39433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44" name="AutoShape 20" descr="Résultat de recherche d'images pour &quot;tubes capillaires héparinés  pour le CATT&quot;"/>
          <p:cNvSpPr>
            <a:spLocks noChangeAspect="1" noChangeArrowheads="1"/>
          </p:cNvSpPr>
          <p:nvPr/>
        </p:nvSpPr>
        <p:spPr bwMode="auto">
          <a:xfrm>
            <a:off x="155575" y="-1889125"/>
            <a:ext cx="3990975" cy="39433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46" name="AutoShape 22" descr="Résultat de recherche d'images pour &quot;tubes capillaires héparinés  pour le CATT&quot;"/>
          <p:cNvSpPr>
            <a:spLocks noChangeAspect="1" noChangeArrowheads="1"/>
          </p:cNvSpPr>
          <p:nvPr/>
        </p:nvSpPr>
        <p:spPr bwMode="auto">
          <a:xfrm>
            <a:off x="155575" y="-1889125"/>
            <a:ext cx="3990975" cy="39433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48" name="AutoShape 24" descr="Résultat de recherche d'images pour &quot;tubes capillaires héparinés  pour le CATT&quot;"/>
          <p:cNvSpPr>
            <a:spLocks noChangeAspect="1" noChangeArrowheads="1"/>
          </p:cNvSpPr>
          <p:nvPr/>
        </p:nvSpPr>
        <p:spPr bwMode="auto">
          <a:xfrm>
            <a:off x="155575" y="-1889125"/>
            <a:ext cx="3990975" cy="39433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50" name="Picture 26" descr="Résultat de recherche d'images pour &quot;tubes capillaires héparinés  pour le CATT&quot;"/>
          <p:cNvPicPr>
            <a:picLocks noChangeAspect="1" noChangeArrowheads="1"/>
          </p:cNvPicPr>
          <p:nvPr/>
        </p:nvPicPr>
        <p:blipFill>
          <a:blip r:embed="rId8"/>
          <a:srcRect/>
          <a:stretch>
            <a:fillRect/>
          </a:stretch>
        </p:blipFill>
        <p:spPr bwMode="auto">
          <a:xfrm>
            <a:off x="214282" y="142852"/>
            <a:ext cx="2143140" cy="2643206"/>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sleeping-sickness.ird.fr/Images_gif/ctc_1.gif"/>
          <p:cNvPicPr/>
          <p:nvPr/>
        </p:nvPicPr>
        <p:blipFill>
          <a:blip r:embed="rId2"/>
          <a:srcRect/>
          <a:stretch>
            <a:fillRect/>
          </a:stretch>
        </p:blipFill>
        <p:spPr bwMode="auto">
          <a:xfrm>
            <a:off x="0" y="0"/>
            <a:ext cx="4286248" cy="3214686"/>
          </a:xfrm>
          <a:prstGeom prst="rect">
            <a:avLst/>
          </a:prstGeom>
          <a:noFill/>
          <a:ln w="9525">
            <a:noFill/>
            <a:miter lim="800000"/>
            <a:headEnd/>
            <a:tailEnd/>
          </a:ln>
        </p:spPr>
      </p:pic>
      <p:pic>
        <p:nvPicPr>
          <p:cNvPr id="3" name="Image 2" descr="http://www.sleeping-sickness.ird.fr/Images_gif/ctc_2.gif"/>
          <p:cNvPicPr/>
          <p:nvPr/>
        </p:nvPicPr>
        <p:blipFill>
          <a:blip r:embed="rId3"/>
          <a:srcRect/>
          <a:stretch>
            <a:fillRect/>
          </a:stretch>
        </p:blipFill>
        <p:spPr bwMode="auto">
          <a:xfrm>
            <a:off x="4429124" y="0"/>
            <a:ext cx="4714876" cy="3143248"/>
          </a:xfrm>
          <a:prstGeom prst="rect">
            <a:avLst/>
          </a:prstGeom>
          <a:noFill/>
          <a:ln w="9525">
            <a:noFill/>
            <a:miter lim="800000"/>
            <a:headEnd/>
            <a:tailEnd/>
          </a:ln>
        </p:spPr>
      </p:pic>
      <p:pic>
        <p:nvPicPr>
          <p:cNvPr id="4" name="Image 3" descr="http://www.sleeping-sickness.ird.fr/Images_gif/ctc_3.gif"/>
          <p:cNvPicPr/>
          <p:nvPr/>
        </p:nvPicPr>
        <p:blipFill>
          <a:blip r:embed="rId4"/>
          <a:srcRect/>
          <a:stretch>
            <a:fillRect/>
          </a:stretch>
        </p:blipFill>
        <p:spPr bwMode="auto">
          <a:xfrm>
            <a:off x="0" y="3571876"/>
            <a:ext cx="3929058" cy="3000396"/>
          </a:xfrm>
          <a:prstGeom prst="rect">
            <a:avLst/>
          </a:prstGeom>
          <a:noFill/>
          <a:ln w="9525">
            <a:noFill/>
            <a:miter lim="800000"/>
            <a:headEnd/>
            <a:tailEnd/>
          </a:ln>
        </p:spPr>
      </p:pic>
      <p:pic>
        <p:nvPicPr>
          <p:cNvPr id="5" name="Image 4" descr="http://www.sleeping-sickness.ird.fr/Images_jpeg/ctc_4.jpg"/>
          <p:cNvPicPr/>
          <p:nvPr/>
        </p:nvPicPr>
        <p:blipFill>
          <a:blip r:embed="rId5"/>
          <a:srcRect/>
          <a:stretch>
            <a:fillRect/>
          </a:stretch>
        </p:blipFill>
        <p:spPr bwMode="auto">
          <a:xfrm>
            <a:off x="4500562" y="3429000"/>
            <a:ext cx="4429156" cy="3071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0" y="52915"/>
            <a:ext cx="9144000" cy="6447919"/>
          </a:xfrm>
          <a:prstGeom prst="rect">
            <a:avLst/>
          </a:prstGeom>
          <a:noFill/>
        </p:spPr>
        <p:txBody>
          <a:bodyPr wrap="square" rtlCol="0">
            <a:spAutoFit/>
          </a:bodyPr>
          <a:lstStyle/>
          <a:p>
            <a:r>
              <a:rPr lang="fr-FR" sz="3200" b="1" dirty="0" smtClean="0">
                <a:solidFill>
                  <a:srgbClr val="FF0000"/>
                </a:solidFill>
              </a:rPr>
              <a:t>2-Quantitative Buffy </a:t>
            </a:r>
            <a:r>
              <a:rPr lang="fr-FR" sz="3200" b="1" dirty="0" err="1" smtClean="0">
                <a:solidFill>
                  <a:srgbClr val="FF0000"/>
                </a:solidFill>
              </a:rPr>
              <a:t>Coat</a:t>
            </a:r>
            <a:endParaRPr lang="fr-FR" sz="3200" dirty="0" smtClean="0">
              <a:solidFill>
                <a:srgbClr val="FF0000"/>
              </a:solidFill>
            </a:endParaRPr>
          </a:p>
          <a:p>
            <a:endParaRPr lang="fr-FR" dirty="0" smtClean="0"/>
          </a:p>
          <a:p>
            <a:pPr algn="just"/>
            <a:r>
              <a:rPr lang="fr-FR" sz="2300" dirty="0" smtClean="0"/>
              <a:t>Le </a:t>
            </a:r>
            <a:r>
              <a:rPr lang="fr-FR" sz="2300" b="1" dirty="0" smtClean="0">
                <a:solidFill>
                  <a:srgbClr val="FF0000"/>
                </a:solidFill>
              </a:rPr>
              <a:t>QBC </a:t>
            </a:r>
            <a:r>
              <a:rPr lang="fr-FR" sz="2300" dirty="0" smtClean="0"/>
              <a:t>est basé sur le même principe que la CTC : on utilise la différence de densité entre des éléments du sang pour les séparer par centrifugation, les trypanosomes se retrouvant entre le plasma et les cellules sanguines, au même niveau que les plaquettes. Il y a, avec la CTC, deux différences importantes qui améliorent considérablement la lecture :</a:t>
            </a:r>
          </a:p>
          <a:p>
            <a:pPr algn="just"/>
            <a:r>
              <a:rPr lang="fr-FR" sz="2300" dirty="0" smtClean="0"/>
              <a:t>-les éléments du sang sont colorés par de </a:t>
            </a:r>
            <a:r>
              <a:rPr lang="fr-FR" sz="2300" dirty="0" smtClean="0">
                <a:solidFill>
                  <a:srgbClr val="FFC000"/>
                </a:solidFill>
              </a:rPr>
              <a:t>l’acridine orange </a:t>
            </a:r>
            <a:r>
              <a:rPr lang="fr-FR" sz="2300" dirty="0" smtClean="0"/>
              <a:t>;</a:t>
            </a:r>
          </a:p>
          <a:p>
            <a:pPr algn="just"/>
            <a:r>
              <a:rPr lang="fr-FR" sz="2300" dirty="0" smtClean="0"/>
              <a:t>-le tube contient un flotteur se plaçant, lors de la centrifugation, au niveau de l'interface, entre les cellules et le sérum. Les cellules et les plaquettes vont se retrouver réduites à une mince couche (40 micromètres) entre le flotteur et la paroi intérieure du tube donnant ainsi une meilleure lisibilité.</a:t>
            </a:r>
          </a:p>
          <a:p>
            <a:pPr algn="just"/>
            <a:r>
              <a:rPr lang="fr-FR" sz="2300" dirty="0" smtClean="0"/>
              <a:t>La sensibilité de cette technique est à peu près la même que celle obtenue avec la CTC, de l’ordre de 450 trypanosomes par millilitre, mais la lecture est beaucoup plus facile. Son inconvénient majeur réside dans le fait qu’il faut un système d’éclairage par Ultra Violet et une centrifugeuse spéciale (type centrifugeuse à hématocrite), tous assez onéreux. </a:t>
            </a:r>
          </a:p>
          <a:p>
            <a:endParaRPr lang="fr-F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sleeping-sickness.ird.fr/Images_jpeg/qbc_2.jpg"/>
          <p:cNvPicPr/>
          <p:nvPr/>
        </p:nvPicPr>
        <p:blipFill>
          <a:blip r:embed="rId2"/>
          <a:srcRect/>
          <a:stretch>
            <a:fillRect/>
          </a:stretch>
        </p:blipFill>
        <p:spPr bwMode="auto">
          <a:xfrm>
            <a:off x="0" y="0"/>
            <a:ext cx="4572000" cy="5214950"/>
          </a:xfrm>
          <a:prstGeom prst="rect">
            <a:avLst/>
          </a:prstGeom>
          <a:noFill/>
          <a:ln w="9525">
            <a:noFill/>
            <a:miter lim="800000"/>
            <a:headEnd/>
            <a:tailEnd/>
          </a:ln>
        </p:spPr>
      </p:pic>
      <p:pic>
        <p:nvPicPr>
          <p:cNvPr id="3" name="Image 2" descr="http://www.sleeping-sickness.ird.fr/Images_jpeg/qbc_1.jpg"/>
          <p:cNvPicPr/>
          <p:nvPr/>
        </p:nvPicPr>
        <p:blipFill>
          <a:blip r:embed="rId3"/>
          <a:srcRect/>
          <a:stretch>
            <a:fillRect/>
          </a:stretch>
        </p:blipFill>
        <p:spPr bwMode="auto">
          <a:xfrm>
            <a:off x="4714876" y="0"/>
            <a:ext cx="4429124" cy="5214950"/>
          </a:xfrm>
          <a:prstGeom prst="rect">
            <a:avLst/>
          </a:prstGeom>
          <a:noFill/>
          <a:ln w="9525">
            <a:noFill/>
            <a:miter lim="800000"/>
            <a:headEnd/>
            <a:tailEnd/>
          </a:ln>
        </p:spPr>
      </p:pic>
      <p:sp>
        <p:nvSpPr>
          <p:cNvPr id="4" name="Rectangle 3"/>
          <p:cNvSpPr/>
          <p:nvPr/>
        </p:nvSpPr>
        <p:spPr>
          <a:xfrm>
            <a:off x="0" y="5429264"/>
            <a:ext cx="4572000" cy="646331"/>
          </a:xfrm>
          <a:prstGeom prst="rect">
            <a:avLst/>
          </a:prstGeom>
        </p:spPr>
        <p:txBody>
          <a:bodyPr>
            <a:spAutoFit/>
          </a:bodyPr>
          <a:lstStyle/>
          <a:p>
            <a:r>
              <a:rPr lang="fr-FR" dirty="0" smtClean="0"/>
              <a:t>un microscope avec un objectif 60x à lumière ultra violette (</a:t>
            </a:r>
            <a:r>
              <a:rPr lang="fr-FR" dirty="0" err="1" smtClean="0"/>
              <a:t>Paralens</a:t>
            </a:r>
            <a:r>
              <a:rPr lang="fr-FR" dirty="0" smtClean="0"/>
              <a:t>)</a:t>
            </a:r>
            <a:endParaRPr lang="fr-FR" dirty="0"/>
          </a:p>
        </p:txBody>
      </p:sp>
      <p:sp>
        <p:nvSpPr>
          <p:cNvPr id="5" name="Rectangle 4"/>
          <p:cNvSpPr/>
          <p:nvPr/>
        </p:nvSpPr>
        <p:spPr>
          <a:xfrm>
            <a:off x="4786314" y="5357826"/>
            <a:ext cx="4357686" cy="646331"/>
          </a:xfrm>
          <a:prstGeom prst="rect">
            <a:avLst/>
          </a:prstGeom>
        </p:spPr>
        <p:txBody>
          <a:bodyPr wrap="square">
            <a:spAutoFit/>
          </a:bodyPr>
          <a:lstStyle/>
          <a:p>
            <a:r>
              <a:rPr lang="fr-FR" dirty="0" smtClean="0"/>
              <a:t>une centrifugeuse à grande vitesse conçue pour les QBC (</a:t>
            </a:r>
            <a:r>
              <a:rPr lang="fr-FR" dirty="0" err="1" smtClean="0"/>
              <a:t>Parafuge</a:t>
            </a:r>
            <a:r>
              <a:rPr lang="fr-FR" dirty="0" smtClean="0"/>
              <a:t>) </a:t>
            </a:r>
            <a:endParaRPr lang="fr-F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sleeping-sickness.ird.fr/Images_gif/tube_qbc.gif"/>
          <p:cNvPicPr/>
          <p:nvPr/>
        </p:nvPicPr>
        <p:blipFill>
          <a:blip r:embed="rId2"/>
          <a:srcRect/>
          <a:stretch>
            <a:fillRect/>
          </a:stretch>
        </p:blipFill>
        <p:spPr bwMode="auto">
          <a:xfrm>
            <a:off x="1071538" y="0"/>
            <a:ext cx="6000792" cy="857232"/>
          </a:xfrm>
          <a:prstGeom prst="rect">
            <a:avLst/>
          </a:prstGeom>
          <a:noFill/>
          <a:ln w="9525">
            <a:noFill/>
            <a:miter lim="800000"/>
            <a:headEnd/>
            <a:tailEnd/>
          </a:ln>
        </p:spPr>
      </p:pic>
      <p:pic>
        <p:nvPicPr>
          <p:cNvPr id="3" name="Image 2" descr="http://www.sleeping-sickness.ird.fr/Images_gif/preleve_tube_capillaire.gif"/>
          <p:cNvPicPr/>
          <p:nvPr/>
        </p:nvPicPr>
        <p:blipFill>
          <a:blip r:embed="rId3"/>
          <a:srcRect/>
          <a:stretch>
            <a:fillRect/>
          </a:stretch>
        </p:blipFill>
        <p:spPr bwMode="auto">
          <a:xfrm>
            <a:off x="0" y="1071546"/>
            <a:ext cx="2000232" cy="1272429"/>
          </a:xfrm>
          <a:prstGeom prst="rect">
            <a:avLst/>
          </a:prstGeom>
          <a:noFill/>
          <a:ln w="9525">
            <a:noFill/>
            <a:miter lim="800000"/>
            <a:headEnd/>
            <a:tailEnd/>
          </a:ln>
        </p:spPr>
      </p:pic>
      <p:pic>
        <p:nvPicPr>
          <p:cNvPr id="4" name="Image 3" descr="http://www.sleeping-sickness.ird.fr/Images_gif/agitation_qbc.gif"/>
          <p:cNvPicPr/>
          <p:nvPr/>
        </p:nvPicPr>
        <p:blipFill>
          <a:blip r:embed="rId4"/>
          <a:srcRect/>
          <a:stretch>
            <a:fillRect/>
          </a:stretch>
        </p:blipFill>
        <p:spPr bwMode="auto">
          <a:xfrm>
            <a:off x="2285984" y="1000108"/>
            <a:ext cx="3337336" cy="1358490"/>
          </a:xfrm>
          <a:prstGeom prst="rect">
            <a:avLst/>
          </a:prstGeom>
          <a:noFill/>
          <a:ln w="9525">
            <a:noFill/>
            <a:miter lim="800000"/>
            <a:headEnd/>
            <a:tailEnd/>
          </a:ln>
        </p:spPr>
      </p:pic>
      <p:pic>
        <p:nvPicPr>
          <p:cNvPr id="6" name="Image 5" descr="http://www.sleeping-sickness.ird.fr/Images_gif/lecture_tube.gif"/>
          <p:cNvPicPr/>
          <p:nvPr/>
        </p:nvPicPr>
        <p:blipFill>
          <a:blip r:embed="rId5"/>
          <a:srcRect/>
          <a:stretch>
            <a:fillRect/>
          </a:stretch>
        </p:blipFill>
        <p:spPr bwMode="auto">
          <a:xfrm>
            <a:off x="5786446" y="928670"/>
            <a:ext cx="3214710" cy="1463040"/>
          </a:xfrm>
          <a:prstGeom prst="rect">
            <a:avLst/>
          </a:prstGeom>
          <a:noFill/>
          <a:ln w="9525">
            <a:noFill/>
            <a:miter lim="800000"/>
            <a:headEnd/>
            <a:tailEnd/>
          </a:ln>
        </p:spPr>
      </p:pic>
      <p:pic>
        <p:nvPicPr>
          <p:cNvPr id="7" name="Image 6" descr="http://www.sleeping-sickness.ird.fr/Images_jpeg/microqbc.jpg"/>
          <p:cNvPicPr/>
          <p:nvPr/>
        </p:nvPicPr>
        <p:blipFill>
          <a:blip r:embed="rId6"/>
          <a:srcRect/>
          <a:stretch>
            <a:fillRect/>
          </a:stretch>
        </p:blipFill>
        <p:spPr bwMode="auto">
          <a:xfrm>
            <a:off x="142844" y="2571744"/>
            <a:ext cx="2857520" cy="4286256"/>
          </a:xfrm>
          <a:prstGeom prst="rect">
            <a:avLst/>
          </a:prstGeom>
          <a:noFill/>
          <a:ln w="9525">
            <a:noFill/>
            <a:miter lim="800000"/>
            <a:headEnd/>
            <a:tailEnd/>
          </a:ln>
        </p:spPr>
      </p:pic>
      <p:pic>
        <p:nvPicPr>
          <p:cNvPr id="8" name="Image 7" descr="http://www.sleeping-sickness.ird.fr/Images_jpeg/tube_qbc2.jpg"/>
          <p:cNvPicPr/>
          <p:nvPr/>
        </p:nvPicPr>
        <p:blipFill>
          <a:blip r:embed="rId7"/>
          <a:srcRect/>
          <a:stretch>
            <a:fillRect/>
          </a:stretch>
        </p:blipFill>
        <p:spPr bwMode="auto">
          <a:xfrm>
            <a:off x="3214678" y="2714620"/>
            <a:ext cx="5715040" cy="1323340"/>
          </a:xfrm>
          <a:prstGeom prst="rect">
            <a:avLst/>
          </a:prstGeom>
          <a:noFill/>
          <a:ln w="9525">
            <a:noFill/>
            <a:miter lim="800000"/>
            <a:headEnd/>
            <a:tailEnd/>
          </a:ln>
        </p:spPr>
      </p:pic>
      <p:sp>
        <p:nvSpPr>
          <p:cNvPr id="9" name="ZoneTexte 8"/>
          <p:cNvSpPr txBox="1"/>
          <p:nvPr/>
        </p:nvSpPr>
        <p:spPr>
          <a:xfrm>
            <a:off x="3143240" y="4214818"/>
            <a:ext cx="5857883" cy="2631490"/>
          </a:xfrm>
          <a:prstGeom prst="rect">
            <a:avLst/>
          </a:prstGeom>
          <a:noFill/>
        </p:spPr>
        <p:txBody>
          <a:bodyPr wrap="square" rtlCol="0">
            <a:spAutoFit/>
          </a:bodyPr>
          <a:lstStyle/>
          <a:p>
            <a:pPr algn="just"/>
            <a:r>
              <a:rPr lang="fr-FR" sz="1500" dirty="0" smtClean="0"/>
              <a:t>Au microscope (objectif 60x - lumière ultra violette), les parties rouge foncé et rose (</a:t>
            </a:r>
            <a:r>
              <a:rPr lang="fr-FR" sz="1500" b="1" dirty="0" smtClean="0"/>
              <a:t>1</a:t>
            </a:r>
            <a:r>
              <a:rPr lang="fr-FR" sz="1500" dirty="0" smtClean="0"/>
              <a:t> &amp; </a:t>
            </a:r>
            <a:r>
              <a:rPr lang="fr-FR" sz="1500" b="1" dirty="0" smtClean="0"/>
              <a:t>2</a:t>
            </a:r>
            <a:r>
              <a:rPr lang="fr-FR" sz="1500" dirty="0" smtClean="0"/>
              <a:t>) se révèlent être composées de globules rouges (dense dans la partie rouge foncé, en couche mince entre la paroi intérieure du tube et le flotteur dans la partie rose). Les zones verte et jaune sont formées, dans l’ordre (en partant de la zone à globules rouges) de globules blancs (</a:t>
            </a:r>
            <a:r>
              <a:rPr lang="fr-FR" sz="1500" b="1" dirty="0" smtClean="0"/>
              <a:t>3</a:t>
            </a:r>
            <a:r>
              <a:rPr lang="fr-FR" sz="1500" dirty="0" smtClean="0"/>
              <a:t>) , de lymphocytes et de monocytes (</a:t>
            </a:r>
            <a:r>
              <a:rPr lang="fr-FR" sz="1500" b="1" dirty="0" smtClean="0"/>
              <a:t>4</a:t>
            </a:r>
            <a:r>
              <a:rPr lang="fr-FR" sz="1500" dirty="0" smtClean="0"/>
              <a:t>) et enfin de plaquettes (</a:t>
            </a:r>
            <a:r>
              <a:rPr lang="fr-FR" sz="1500" b="1" dirty="0" smtClean="0"/>
              <a:t>5</a:t>
            </a:r>
            <a:r>
              <a:rPr lang="fr-FR" sz="1500" dirty="0" smtClean="0"/>
              <a:t>). Ces différents éléments sont tous à la hauteur du flotteur. La partie jaune transparente correspond au plasma (</a:t>
            </a:r>
            <a:r>
              <a:rPr lang="fr-FR" sz="1500" b="1" dirty="0" smtClean="0"/>
              <a:t>6</a:t>
            </a:r>
            <a:r>
              <a:rPr lang="fr-FR" sz="1500" dirty="0" smtClean="0"/>
              <a:t>). On recherche les trypanosomes à l’interface entre plaquettes et plasma : ils apparaissent oranges avec un noyau et un </a:t>
            </a:r>
            <a:r>
              <a:rPr lang="fr-FR" sz="1500" dirty="0" err="1" smtClean="0"/>
              <a:t>kinétoplaste</a:t>
            </a:r>
            <a:r>
              <a:rPr lang="fr-FR" sz="1500" dirty="0" smtClean="0"/>
              <a:t> rendus verts et fluorescents par l’acridine orange.</a:t>
            </a:r>
            <a:endParaRPr lang="fr-FR" sz="15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0" y="0"/>
            <a:ext cx="9144000" cy="6478697"/>
          </a:xfrm>
          <a:prstGeom prst="rect">
            <a:avLst/>
          </a:prstGeom>
          <a:noFill/>
        </p:spPr>
        <p:txBody>
          <a:bodyPr wrap="square" rtlCol="0">
            <a:spAutoFit/>
          </a:bodyPr>
          <a:lstStyle/>
          <a:p>
            <a:r>
              <a:rPr lang="fr-FR" sz="2400" b="1" dirty="0" smtClean="0">
                <a:solidFill>
                  <a:srgbClr val="FF0000"/>
                </a:solidFill>
              </a:rPr>
              <a:t>3-Concentration par filtration  </a:t>
            </a:r>
            <a:r>
              <a:rPr lang="fr-FR" sz="2400" b="1" dirty="0" err="1" smtClean="0">
                <a:solidFill>
                  <a:srgbClr val="FF0000"/>
                </a:solidFill>
              </a:rPr>
              <a:t>mAEC</a:t>
            </a:r>
            <a:r>
              <a:rPr lang="fr-FR" sz="2400" b="1" dirty="0" smtClean="0">
                <a:solidFill>
                  <a:srgbClr val="FF0000"/>
                </a:solidFill>
              </a:rPr>
              <a:t> ou </a:t>
            </a:r>
            <a:r>
              <a:rPr lang="fr-FR" sz="2400" b="1" dirty="0" err="1" smtClean="0">
                <a:solidFill>
                  <a:srgbClr val="FF0000"/>
                </a:solidFill>
              </a:rPr>
              <a:t>minicolonne</a:t>
            </a:r>
            <a:r>
              <a:rPr lang="fr-FR" sz="2400" b="1" dirty="0" smtClean="0">
                <a:solidFill>
                  <a:srgbClr val="FF0000"/>
                </a:solidFill>
              </a:rPr>
              <a:t> </a:t>
            </a:r>
          </a:p>
          <a:p>
            <a:pPr algn="just"/>
            <a:r>
              <a:rPr lang="fr-FR" sz="2300" dirty="0" smtClean="0"/>
              <a:t>La </a:t>
            </a:r>
            <a:r>
              <a:rPr lang="fr-FR" sz="3200" b="1" dirty="0" err="1" smtClean="0"/>
              <a:t>mAEC</a:t>
            </a:r>
            <a:r>
              <a:rPr lang="fr-FR" sz="2300" dirty="0" smtClean="0"/>
              <a:t> (en anglais mini Anion Exchange Centrifugation Technique) a été mise au point à partir d’une grande colonne de cellulose destinée à extraire les trypanosomes du sang d’animaux inoculés au laboratoire. Par la suite cette colonne a été réduite (d’où son nom de "mini-colonne") et adaptée pour le diagnostic des suspects de THA.</a:t>
            </a:r>
          </a:p>
          <a:p>
            <a:pPr algn="just"/>
            <a:r>
              <a:rPr lang="fr-FR" sz="2300" dirty="0" smtClean="0"/>
              <a:t>Cette technique permet de trouver les parasites à une concentration d'au moins </a:t>
            </a:r>
            <a:r>
              <a:rPr lang="fr-FR" sz="2300" dirty="0" smtClean="0">
                <a:solidFill>
                  <a:srgbClr val="00B050"/>
                </a:solidFill>
              </a:rPr>
              <a:t>100 trypanosomes par millilitre de sang</a:t>
            </a:r>
            <a:r>
              <a:rPr lang="fr-FR" sz="2300" dirty="0" smtClean="0"/>
              <a:t>.</a:t>
            </a:r>
          </a:p>
          <a:p>
            <a:pPr algn="just"/>
            <a:r>
              <a:rPr lang="fr-FR" sz="2300" b="1" dirty="0" smtClean="0"/>
              <a:t>Principe </a:t>
            </a:r>
            <a:endParaRPr lang="fr-FR" sz="2300" dirty="0" smtClean="0"/>
          </a:p>
          <a:p>
            <a:pPr algn="just"/>
            <a:r>
              <a:rPr lang="fr-FR" sz="2300" dirty="0" smtClean="0"/>
              <a:t>La résine échangeuse d’anions (DEAE cellulose) utilisée en suspension dans un tampon phosphate (</a:t>
            </a:r>
            <a:r>
              <a:rPr lang="fr-FR" sz="2300" u="sng" dirty="0" smtClean="0"/>
              <a:t>PSG</a:t>
            </a:r>
            <a:r>
              <a:rPr lang="fr-FR" sz="2300" dirty="0" smtClean="0"/>
              <a:t>), a la capacité de retenir les cellules ayant une charge électrique bien précise : or les cellules sanguines ont une charge électrique différente de celle des trypanosomes. En adaptant le pH et la concentration du tampon, on peut retenir, grâce à la cellulose, les cellules du sang et laisser passer les trypanosomes. Selon les caractéristiques du tampon, on peut adapter la </a:t>
            </a:r>
            <a:r>
              <a:rPr lang="fr-FR" sz="2300" dirty="0" err="1" smtClean="0"/>
              <a:t>mAEC</a:t>
            </a:r>
            <a:r>
              <a:rPr lang="fr-FR" sz="2300" dirty="0" smtClean="0"/>
              <a:t> aux sangs humains ou animaux. Pour l’homme, le pH est fixé à 8 et la concentration du tampon à 5:5.</a:t>
            </a:r>
          </a:p>
          <a:p>
            <a:endParaRPr lang="fr-FR"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www.sleeping-sickness.ird.fr/Images_jpeg/colonne.jpg"/>
          <p:cNvPicPr/>
          <p:nvPr/>
        </p:nvPicPr>
        <p:blipFill>
          <a:blip r:embed="rId2"/>
          <a:srcRect/>
          <a:stretch>
            <a:fillRect/>
          </a:stretch>
        </p:blipFill>
        <p:spPr bwMode="auto">
          <a:xfrm>
            <a:off x="5214942" y="0"/>
            <a:ext cx="785495" cy="2643182"/>
          </a:xfrm>
          <a:prstGeom prst="rect">
            <a:avLst/>
          </a:prstGeom>
          <a:noFill/>
          <a:ln w="9525">
            <a:noFill/>
            <a:miter lim="800000"/>
            <a:headEnd/>
            <a:tailEnd/>
          </a:ln>
        </p:spPr>
      </p:pic>
      <p:pic>
        <p:nvPicPr>
          <p:cNvPr id="3" name="Image 2" descr="http://www.sleeping-sickness.ird.fr/Images_jpeg/chambrehumide.jpg"/>
          <p:cNvPicPr/>
          <p:nvPr/>
        </p:nvPicPr>
        <p:blipFill>
          <a:blip r:embed="rId3"/>
          <a:srcRect/>
          <a:stretch>
            <a:fillRect/>
          </a:stretch>
        </p:blipFill>
        <p:spPr bwMode="auto">
          <a:xfrm>
            <a:off x="6429388" y="285728"/>
            <a:ext cx="2011680" cy="1527810"/>
          </a:xfrm>
          <a:prstGeom prst="rect">
            <a:avLst/>
          </a:prstGeom>
          <a:noFill/>
          <a:ln w="9525">
            <a:noFill/>
            <a:miter lim="800000"/>
            <a:headEnd/>
            <a:tailEnd/>
          </a:ln>
        </p:spPr>
      </p:pic>
      <p:pic>
        <p:nvPicPr>
          <p:cNvPr id="4" name="Image 3" descr="http://www.sleeping-sickness.ird.fr/Images_jpeg/maec_1.jpg"/>
          <p:cNvPicPr/>
          <p:nvPr/>
        </p:nvPicPr>
        <p:blipFill>
          <a:blip r:embed="rId4"/>
          <a:srcRect/>
          <a:stretch>
            <a:fillRect/>
          </a:stretch>
        </p:blipFill>
        <p:spPr bwMode="auto">
          <a:xfrm>
            <a:off x="0" y="2928934"/>
            <a:ext cx="1000100" cy="3929066"/>
          </a:xfrm>
          <a:prstGeom prst="rect">
            <a:avLst/>
          </a:prstGeom>
          <a:noFill/>
          <a:ln w="9525">
            <a:noFill/>
            <a:miter lim="800000"/>
            <a:headEnd/>
            <a:tailEnd/>
          </a:ln>
        </p:spPr>
      </p:pic>
      <p:pic>
        <p:nvPicPr>
          <p:cNvPr id="5" name="Image 4" descr="http://www.sleeping-sickness.ird.fr/Images_jpeg/rincagemaec.jpg"/>
          <p:cNvPicPr/>
          <p:nvPr/>
        </p:nvPicPr>
        <p:blipFill>
          <a:blip r:embed="rId5"/>
          <a:srcRect/>
          <a:stretch>
            <a:fillRect/>
          </a:stretch>
        </p:blipFill>
        <p:spPr bwMode="auto">
          <a:xfrm>
            <a:off x="1142976" y="2928934"/>
            <a:ext cx="1285884" cy="3929066"/>
          </a:xfrm>
          <a:prstGeom prst="rect">
            <a:avLst/>
          </a:prstGeom>
          <a:noFill/>
          <a:ln w="9525">
            <a:noFill/>
            <a:miter lim="800000"/>
            <a:headEnd/>
            <a:tailEnd/>
          </a:ln>
        </p:spPr>
      </p:pic>
      <p:pic>
        <p:nvPicPr>
          <p:cNvPr id="6" name="Image 5" descr="http://www.sleeping-sickness.ird.fr/Images_jpeg/chambrehumide2.jpg"/>
          <p:cNvPicPr/>
          <p:nvPr/>
        </p:nvPicPr>
        <p:blipFill>
          <a:blip r:embed="rId6"/>
          <a:srcRect/>
          <a:stretch>
            <a:fillRect/>
          </a:stretch>
        </p:blipFill>
        <p:spPr bwMode="auto">
          <a:xfrm>
            <a:off x="4714876" y="2857496"/>
            <a:ext cx="4286280" cy="857256"/>
          </a:xfrm>
          <a:prstGeom prst="rect">
            <a:avLst/>
          </a:prstGeom>
          <a:noFill/>
          <a:ln w="9525">
            <a:noFill/>
            <a:miter lim="800000"/>
            <a:headEnd/>
            <a:tailEnd/>
          </a:ln>
        </p:spPr>
      </p:pic>
      <p:pic>
        <p:nvPicPr>
          <p:cNvPr id="7" name="Image 6" descr="http://www.sleeping-sickness.ird.fr/Images_jpeg/micromaec.jpg"/>
          <p:cNvPicPr/>
          <p:nvPr/>
        </p:nvPicPr>
        <p:blipFill>
          <a:blip r:embed="rId7"/>
          <a:srcRect/>
          <a:stretch>
            <a:fillRect/>
          </a:stretch>
        </p:blipFill>
        <p:spPr bwMode="auto">
          <a:xfrm>
            <a:off x="4714876" y="3786190"/>
            <a:ext cx="4286280" cy="3071810"/>
          </a:xfrm>
          <a:prstGeom prst="rect">
            <a:avLst/>
          </a:prstGeom>
          <a:noFill/>
          <a:ln w="9525">
            <a:noFill/>
            <a:miter lim="800000"/>
            <a:headEnd/>
            <a:tailEnd/>
          </a:ln>
        </p:spPr>
      </p:pic>
      <p:pic>
        <p:nvPicPr>
          <p:cNvPr id="8" name="Image 7" descr="http://www.sleeping-sickness.ird.fr/Images_jpeg/centrimain.jpg"/>
          <p:cNvPicPr/>
          <p:nvPr/>
        </p:nvPicPr>
        <p:blipFill>
          <a:blip r:embed="rId8"/>
          <a:srcRect/>
          <a:stretch>
            <a:fillRect/>
          </a:stretch>
        </p:blipFill>
        <p:spPr bwMode="auto">
          <a:xfrm>
            <a:off x="2571736" y="2928934"/>
            <a:ext cx="2047241" cy="3929066"/>
          </a:xfrm>
          <a:prstGeom prst="rect">
            <a:avLst/>
          </a:prstGeom>
          <a:noFill/>
          <a:ln w="9525">
            <a:noFill/>
            <a:miter lim="800000"/>
            <a:headEnd/>
            <a:tailEnd/>
          </a:ln>
        </p:spPr>
      </p:pic>
      <p:pic>
        <p:nvPicPr>
          <p:cNvPr id="9" name="Image 8" descr="http://www.sleeping-sickness.ird.fr/Images_jpeg/kit_maec.jpg"/>
          <p:cNvPicPr/>
          <p:nvPr/>
        </p:nvPicPr>
        <p:blipFill>
          <a:blip r:embed="rId9"/>
          <a:srcRect/>
          <a:stretch>
            <a:fillRect/>
          </a:stretch>
        </p:blipFill>
        <p:spPr bwMode="auto">
          <a:xfrm>
            <a:off x="0" y="0"/>
            <a:ext cx="5000628" cy="27860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8786842" cy="6771084"/>
          </a:xfrm>
          <a:prstGeom prst="rect">
            <a:avLst/>
          </a:prstGeom>
          <a:noFill/>
        </p:spPr>
        <p:txBody>
          <a:bodyPr wrap="square" rtlCol="0">
            <a:spAutoFit/>
          </a:bodyPr>
          <a:lstStyle/>
          <a:p>
            <a:r>
              <a:rPr lang="fr-FR" sz="3200" b="1" dirty="0" smtClean="0">
                <a:solidFill>
                  <a:srgbClr val="FF0000"/>
                </a:solidFill>
              </a:rPr>
              <a:t>3-Culture des trypanosomes</a:t>
            </a:r>
            <a:r>
              <a:rPr lang="fr-FR" sz="3200" dirty="0" smtClean="0">
                <a:solidFill>
                  <a:srgbClr val="FF0000"/>
                </a:solidFill>
              </a:rPr>
              <a:t> </a:t>
            </a:r>
          </a:p>
          <a:p>
            <a:pPr algn="just"/>
            <a:r>
              <a:rPr lang="fr-FR" sz="2400" dirty="0" smtClean="0"/>
              <a:t>Cette technique de mise en évidence des trypanosomes est </a:t>
            </a:r>
            <a:r>
              <a:rPr lang="fr-FR" sz="2400" dirty="0" smtClean="0">
                <a:solidFill>
                  <a:srgbClr val="00B050"/>
                </a:solidFill>
              </a:rPr>
              <a:t>lourde et onéreuse </a:t>
            </a:r>
            <a:r>
              <a:rPr lang="fr-FR" sz="2400" dirty="0" smtClean="0"/>
              <a:t>; elle ne peut être faite que par du personnel spécialisé et, pour le moment, elle n'est utilisée que dans </a:t>
            </a:r>
            <a:r>
              <a:rPr lang="fr-FR" sz="2400" dirty="0" smtClean="0">
                <a:solidFill>
                  <a:srgbClr val="00B050"/>
                </a:solidFill>
              </a:rPr>
              <a:t>le cadre de programmes de recherche</a:t>
            </a:r>
            <a:r>
              <a:rPr lang="fr-FR" sz="2400" dirty="0" smtClean="0"/>
              <a:t>. </a:t>
            </a:r>
          </a:p>
          <a:p>
            <a:pPr algn="just"/>
            <a:r>
              <a:rPr lang="fr-FR" sz="2400" dirty="0" smtClean="0"/>
              <a:t>-Le principe est simple : on inocule du sang de suspect dans un milieu de culture approprié ; si des trypanosomes sont présents dans le sang utilisé, ils se multiplient et on les met en évidence par un contrôle microscopique régulier.</a:t>
            </a:r>
          </a:p>
          <a:p>
            <a:pPr algn="just"/>
            <a:r>
              <a:rPr lang="fr-FR" sz="2400" dirty="0" smtClean="0"/>
              <a:t>-En réalité il existe de nombreuses contraintes, hormis le coût, empêchant la vulgarisation de cette technique : il faut, entre autres, que le prélèvement et l'ensemencement soient faits avec une stérilité rigoureuse sinon le milieu peut être contaminé et les trypanosomes disparaissent. De plus le résultat n'est obtenu que 2 à 3 semaines après l'ensemencement du milieu, délai trop important pour adopter cette méthode dans les dispensaires ou lors des prospections médicales par les équipes mobiles.</a:t>
            </a:r>
          </a:p>
          <a:p>
            <a:endParaRPr lang="fr-F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85728"/>
            <a:ext cx="9144000" cy="1323439"/>
          </a:xfrm>
          <a:prstGeom prst="rect">
            <a:avLst/>
          </a:prstGeom>
        </p:spPr>
        <p:txBody>
          <a:bodyPr wrap="square">
            <a:spAutoFit/>
          </a:bodyPr>
          <a:lstStyle/>
          <a:p>
            <a:r>
              <a:rPr lang="fr-FR" sz="4000" b="1" dirty="0" smtClean="0">
                <a:solidFill>
                  <a:srgbClr val="FF0000"/>
                </a:solidFill>
              </a:rPr>
              <a:t>A- Recherche des </a:t>
            </a:r>
            <a:r>
              <a:rPr lang="fr-FR" sz="4000" b="1" dirty="0" err="1" smtClean="0">
                <a:solidFill>
                  <a:srgbClr val="FF0000"/>
                </a:solidFill>
              </a:rPr>
              <a:t>oeufs</a:t>
            </a:r>
            <a:r>
              <a:rPr lang="fr-FR" sz="4000" b="1" dirty="0" smtClean="0">
                <a:solidFill>
                  <a:srgbClr val="FF0000"/>
                </a:solidFill>
              </a:rPr>
              <a:t> de </a:t>
            </a:r>
            <a:r>
              <a:rPr lang="fr-FR" sz="4000" b="1" i="1" dirty="0" err="1" smtClean="0">
                <a:solidFill>
                  <a:srgbClr val="FF0000"/>
                </a:solidFill>
              </a:rPr>
              <a:t>Schistosoma</a:t>
            </a:r>
            <a:r>
              <a:rPr lang="fr-FR" sz="4000" b="1" i="1" dirty="0" smtClean="0">
                <a:solidFill>
                  <a:srgbClr val="FF0000"/>
                </a:solidFill>
              </a:rPr>
              <a:t> </a:t>
            </a:r>
            <a:r>
              <a:rPr lang="fr-FR" sz="4000" b="1" i="1" dirty="0" err="1" smtClean="0">
                <a:solidFill>
                  <a:srgbClr val="FF0000"/>
                </a:solidFill>
              </a:rPr>
              <a:t>haematobium</a:t>
            </a:r>
            <a:endParaRPr lang="fr-FR" sz="4000" i="1" dirty="0">
              <a:solidFill>
                <a:srgbClr val="FF0000"/>
              </a:solidFill>
            </a:endParaRPr>
          </a:p>
        </p:txBody>
      </p:sp>
      <p:sp>
        <p:nvSpPr>
          <p:cNvPr id="4" name="Rectangle 3"/>
          <p:cNvSpPr/>
          <p:nvPr/>
        </p:nvSpPr>
        <p:spPr>
          <a:xfrm>
            <a:off x="0" y="3643314"/>
            <a:ext cx="9144000" cy="2554545"/>
          </a:xfrm>
          <a:prstGeom prst="rect">
            <a:avLst/>
          </a:prstGeom>
        </p:spPr>
        <p:txBody>
          <a:bodyPr wrap="square">
            <a:spAutoFit/>
          </a:bodyPr>
          <a:lstStyle/>
          <a:p>
            <a:pPr algn="just"/>
            <a:r>
              <a:rPr lang="fr-FR" sz="4000" dirty="0" smtClean="0"/>
              <a:t> -soit les urines de fin de miction après un effort (sautillement sur place ou montée d'escaliers) ( pic entre10h et 14h).</a:t>
            </a:r>
          </a:p>
          <a:p>
            <a:pPr algn="just"/>
            <a:r>
              <a:rPr lang="fr-FR" sz="4000" dirty="0" smtClean="0"/>
              <a:t> -soit les urines de 24 heures.</a:t>
            </a:r>
            <a:endParaRPr lang="fr-FR" sz="4000" dirty="0"/>
          </a:p>
        </p:txBody>
      </p:sp>
      <p:sp>
        <p:nvSpPr>
          <p:cNvPr id="5" name="ZoneTexte 4"/>
          <p:cNvSpPr txBox="1"/>
          <p:nvPr/>
        </p:nvSpPr>
        <p:spPr>
          <a:xfrm>
            <a:off x="0" y="1785926"/>
            <a:ext cx="9144000" cy="1508105"/>
          </a:xfrm>
          <a:prstGeom prst="rect">
            <a:avLst/>
          </a:prstGeom>
          <a:noFill/>
        </p:spPr>
        <p:txBody>
          <a:bodyPr wrap="square" rtlCol="0">
            <a:spAutoFit/>
          </a:bodyPr>
          <a:lstStyle/>
          <a:p>
            <a:pPr algn="just"/>
            <a:r>
              <a:rPr lang="fr-FR" sz="2800" dirty="0" smtClean="0"/>
              <a:t>le but est d'obtenir des urines </a:t>
            </a:r>
            <a:r>
              <a:rPr lang="fr-FR" sz="2800" b="1" dirty="0" smtClean="0">
                <a:solidFill>
                  <a:srgbClr val="FF0000"/>
                </a:solidFill>
              </a:rPr>
              <a:t>en favorisant le détachement des </a:t>
            </a:r>
            <a:r>
              <a:rPr lang="fr-FR" sz="2800" b="1" dirty="0" err="1" smtClean="0">
                <a:solidFill>
                  <a:srgbClr val="FF0000"/>
                </a:solidFill>
              </a:rPr>
              <a:t>oeufs</a:t>
            </a:r>
            <a:r>
              <a:rPr lang="fr-FR" sz="2800" b="1" dirty="0" smtClean="0">
                <a:solidFill>
                  <a:srgbClr val="FF0000"/>
                </a:solidFill>
              </a:rPr>
              <a:t> en cours d'élimination au niveau de la paroi vésicale</a:t>
            </a:r>
            <a:r>
              <a:rPr lang="fr-FR" sz="2800" dirty="0" smtClean="0"/>
              <a:t>. </a:t>
            </a:r>
            <a:r>
              <a:rPr lang="fr-FR" sz="3600" dirty="0" smtClean="0"/>
              <a:t>Différentes</a:t>
            </a:r>
            <a:r>
              <a:rPr lang="fr-FR" sz="2800" dirty="0" smtClean="0"/>
              <a:t> modalités sont proposées </a:t>
            </a:r>
            <a:endParaRPr lang="fr-FR"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48" y="214290"/>
            <a:ext cx="7991611" cy="646331"/>
          </a:xfrm>
          <a:prstGeom prst="rect">
            <a:avLst/>
          </a:prstGeom>
        </p:spPr>
        <p:txBody>
          <a:bodyPr wrap="none">
            <a:spAutoFit/>
          </a:bodyPr>
          <a:lstStyle/>
          <a:p>
            <a:pPr algn="ctr"/>
            <a:r>
              <a:rPr lang="fr-FR" sz="3600" b="1" dirty="0" smtClean="0"/>
              <a:t>EXAMEN PARASITOLOGIQUE DE LA PEAU</a:t>
            </a:r>
            <a:endParaRPr lang="fr-FR" sz="3600" dirty="0"/>
          </a:p>
        </p:txBody>
      </p:sp>
      <p:sp>
        <p:nvSpPr>
          <p:cNvPr id="3" name="Rectangle 2"/>
          <p:cNvSpPr/>
          <p:nvPr/>
        </p:nvSpPr>
        <p:spPr>
          <a:xfrm>
            <a:off x="0" y="1000108"/>
            <a:ext cx="9144000" cy="1200329"/>
          </a:xfrm>
          <a:prstGeom prst="rect">
            <a:avLst/>
          </a:prstGeom>
        </p:spPr>
        <p:txBody>
          <a:bodyPr wrap="square">
            <a:spAutoFit/>
          </a:bodyPr>
          <a:lstStyle/>
          <a:p>
            <a:r>
              <a:rPr lang="fr-FR" sz="2400" dirty="0" smtClean="0"/>
              <a:t>L'examen parasitologique de la peau recherche les éventuelles parasites qui peuvent séjourner pendant une phase de leur cycle dans les espaces cutanés et sous cutanés.</a:t>
            </a:r>
          </a:p>
        </p:txBody>
      </p:sp>
      <p:sp>
        <p:nvSpPr>
          <p:cNvPr id="4" name="Rectangle 3"/>
          <p:cNvSpPr/>
          <p:nvPr/>
        </p:nvSpPr>
        <p:spPr>
          <a:xfrm>
            <a:off x="0" y="2214554"/>
            <a:ext cx="9144000" cy="4031873"/>
          </a:xfrm>
          <a:prstGeom prst="rect">
            <a:avLst/>
          </a:prstGeom>
        </p:spPr>
        <p:txBody>
          <a:bodyPr wrap="square">
            <a:spAutoFit/>
          </a:bodyPr>
          <a:lstStyle/>
          <a:p>
            <a:r>
              <a:rPr lang="fr-FR" sz="2000" dirty="0" smtClean="0"/>
              <a:t>                      Cette analyse montre les parasites suivants:</a:t>
            </a:r>
          </a:p>
          <a:p>
            <a:pPr>
              <a:buFontTx/>
              <a:buChar char="-"/>
            </a:pPr>
            <a:r>
              <a:rPr lang="fr-FR" sz="3000" b="1" dirty="0" smtClean="0">
                <a:solidFill>
                  <a:srgbClr val="FF0000"/>
                </a:solidFill>
              </a:rPr>
              <a:t>Les microfilaires dermiques</a:t>
            </a:r>
            <a:r>
              <a:rPr lang="fr-FR" sz="2800" dirty="0" smtClean="0">
                <a:solidFill>
                  <a:srgbClr val="FF0000"/>
                </a:solidFill>
              </a:rPr>
              <a:t>: </a:t>
            </a:r>
            <a:r>
              <a:rPr lang="fr-FR" sz="2800" dirty="0" smtClean="0"/>
              <a:t>onchocercose (</a:t>
            </a:r>
            <a:r>
              <a:rPr lang="fr-FR" sz="2800" i="1" dirty="0" err="1" smtClean="0"/>
              <a:t>Onchocerca</a:t>
            </a:r>
            <a:r>
              <a:rPr lang="fr-FR" sz="2800" i="1" dirty="0" smtClean="0"/>
              <a:t> volvulus</a:t>
            </a:r>
            <a:r>
              <a:rPr lang="fr-FR" sz="2800" dirty="0" smtClean="0"/>
              <a:t>)</a:t>
            </a:r>
          </a:p>
          <a:p>
            <a:r>
              <a:rPr lang="fr-FR" sz="2800" dirty="0" smtClean="0">
                <a:solidFill>
                  <a:srgbClr val="FF0000"/>
                </a:solidFill>
              </a:rPr>
              <a:t>-</a:t>
            </a:r>
            <a:r>
              <a:rPr lang="fr-FR" sz="3000" b="1" dirty="0" smtClean="0">
                <a:solidFill>
                  <a:srgbClr val="FF0000"/>
                </a:solidFill>
              </a:rPr>
              <a:t>Les filaires adultes</a:t>
            </a:r>
            <a:r>
              <a:rPr lang="fr-FR" sz="2800" dirty="0" smtClean="0">
                <a:solidFill>
                  <a:srgbClr val="FF0000"/>
                </a:solidFill>
              </a:rPr>
              <a:t>: </a:t>
            </a:r>
            <a:r>
              <a:rPr lang="fr-FR" sz="2800" dirty="0" smtClean="0"/>
              <a:t>la </a:t>
            </a:r>
            <a:r>
              <a:rPr lang="fr-FR" sz="2800" dirty="0" err="1" smtClean="0"/>
              <a:t>loase</a:t>
            </a:r>
            <a:r>
              <a:rPr lang="fr-FR" sz="2800" dirty="0" smtClean="0"/>
              <a:t> (</a:t>
            </a:r>
            <a:r>
              <a:rPr lang="fr-FR" sz="2800" i="1" dirty="0" smtClean="0"/>
              <a:t>Loa </a:t>
            </a:r>
            <a:r>
              <a:rPr lang="fr-FR" sz="2800" i="1" dirty="0" err="1" smtClean="0"/>
              <a:t>loa</a:t>
            </a:r>
            <a:r>
              <a:rPr lang="fr-FR" sz="2800" dirty="0" smtClean="0"/>
              <a:t>) et  la dracunculose (</a:t>
            </a:r>
            <a:r>
              <a:rPr lang="fr-FR" sz="2800" i="1" dirty="0" err="1" smtClean="0"/>
              <a:t>Dracunculus</a:t>
            </a:r>
            <a:r>
              <a:rPr lang="fr-FR" sz="2800" i="1" dirty="0" smtClean="0"/>
              <a:t> </a:t>
            </a:r>
            <a:r>
              <a:rPr lang="fr-FR" sz="2800" i="1" dirty="0" err="1" smtClean="0"/>
              <a:t>medinensis</a:t>
            </a:r>
            <a:r>
              <a:rPr lang="fr-FR" sz="2800" dirty="0" smtClean="0"/>
              <a:t>)</a:t>
            </a:r>
          </a:p>
          <a:p>
            <a:r>
              <a:rPr lang="fr-FR" sz="2800" dirty="0" smtClean="0">
                <a:solidFill>
                  <a:srgbClr val="FF0000"/>
                </a:solidFill>
              </a:rPr>
              <a:t>- </a:t>
            </a:r>
            <a:r>
              <a:rPr lang="fr-FR" sz="3000" b="1" dirty="0" smtClean="0">
                <a:solidFill>
                  <a:srgbClr val="FF0000"/>
                </a:solidFill>
              </a:rPr>
              <a:t>Le Sarcoptes </a:t>
            </a:r>
            <a:r>
              <a:rPr lang="fr-FR" sz="2800" dirty="0" smtClean="0">
                <a:solidFill>
                  <a:srgbClr val="FF0000"/>
                </a:solidFill>
              </a:rPr>
              <a:t>(</a:t>
            </a:r>
            <a:r>
              <a:rPr lang="fr-FR" sz="2800" dirty="0" err="1" smtClean="0"/>
              <a:t>scabei</a:t>
            </a:r>
            <a:r>
              <a:rPr lang="fr-FR" sz="2800" dirty="0" smtClean="0"/>
              <a:t> </a:t>
            </a:r>
            <a:r>
              <a:rPr lang="fr-FR" sz="2800" dirty="0" err="1" smtClean="0"/>
              <a:t>hominis</a:t>
            </a:r>
            <a:r>
              <a:rPr lang="fr-FR" sz="2800" dirty="0" smtClean="0"/>
              <a:t> )</a:t>
            </a:r>
          </a:p>
          <a:p>
            <a:r>
              <a:rPr lang="fr-FR" sz="2800" dirty="0" smtClean="0">
                <a:solidFill>
                  <a:srgbClr val="FF0000"/>
                </a:solidFill>
              </a:rPr>
              <a:t>- </a:t>
            </a:r>
            <a:r>
              <a:rPr lang="fr-FR" sz="3000" b="1" dirty="0" smtClean="0">
                <a:solidFill>
                  <a:srgbClr val="FF0000"/>
                </a:solidFill>
              </a:rPr>
              <a:t>Les larves de mouche</a:t>
            </a:r>
            <a:r>
              <a:rPr lang="fr-FR" sz="3000" dirty="0" smtClean="0">
                <a:solidFill>
                  <a:srgbClr val="FF0000"/>
                </a:solidFill>
              </a:rPr>
              <a:t> </a:t>
            </a:r>
            <a:r>
              <a:rPr lang="fr-FR" sz="2800" dirty="0" smtClean="0"/>
              <a:t>(myiase)</a:t>
            </a:r>
          </a:p>
          <a:p>
            <a:pPr>
              <a:buFontTx/>
              <a:buChar char="-"/>
            </a:pPr>
            <a:r>
              <a:rPr lang="fr-FR" sz="3000" b="1" dirty="0" smtClean="0">
                <a:solidFill>
                  <a:srgbClr val="FF0000"/>
                </a:solidFill>
              </a:rPr>
              <a:t>Leishmanioses cutanées</a:t>
            </a:r>
          </a:p>
          <a:p>
            <a:pPr>
              <a:buFontTx/>
              <a:buChar char="-"/>
            </a:pPr>
            <a:r>
              <a:rPr lang="fr-FR" sz="3000" b="1" dirty="0" smtClean="0">
                <a:solidFill>
                  <a:srgbClr val="FF0000"/>
                </a:solidFill>
              </a:rPr>
              <a:t>Pédiculose due aux poux</a:t>
            </a:r>
            <a:endParaRPr lang="fr-FR" sz="3000" b="1" dirty="0">
              <a:solidFill>
                <a:srgbClr val="FF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200329"/>
          </a:xfrm>
          <a:prstGeom prst="rect">
            <a:avLst/>
          </a:prstGeom>
        </p:spPr>
        <p:txBody>
          <a:bodyPr wrap="square">
            <a:spAutoFit/>
          </a:bodyPr>
          <a:lstStyle/>
          <a:p>
            <a:r>
              <a:rPr lang="fr-FR" sz="3600" b="1" dirty="0" smtClean="0"/>
              <a:t>1-Pour la recherche de microfilaires dermiques</a:t>
            </a:r>
            <a:endParaRPr lang="fr-FR" sz="3600" dirty="0" smtClean="0"/>
          </a:p>
          <a:p>
            <a:r>
              <a:rPr lang="fr-FR" dirty="0" smtClean="0"/>
              <a:t/>
            </a:r>
            <a:br>
              <a:rPr lang="fr-FR" dirty="0" smtClean="0"/>
            </a:br>
            <a:endParaRPr lang="fr-FR" dirty="0"/>
          </a:p>
        </p:txBody>
      </p:sp>
      <p:sp>
        <p:nvSpPr>
          <p:cNvPr id="3" name="Rectangle 2"/>
          <p:cNvSpPr/>
          <p:nvPr/>
        </p:nvSpPr>
        <p:spPr>
          <a:xfrm>
            <a:off x="0" y="857232"/>
            <a:ext cx="9144000" cy="2431435"/>
          </a:xfrm>
          <a:prstGeom prst="rect">
            <a:avLst/>
          </a:prstGeom>
        </p:spPr>
        <p:txBody>
          <a:bodyPr wrap="square">
            <a:spAutoFit/>
          </a:bodyPr>
          <a:lstStyle/>
          <a:p>
            <a:r>
              <a:rPr lang="fr-FR" sz="3200" b="1" dirty="0" smtClean="0">
                <a:solidFill>
                  <a:srgbClr val="FF0000"/>
                </a:solidFill>
              </a:rPr>
              <a:t>A- La biopsie cutanée exsangue</a:t>
            </a:r>
            <a:r>
              <a:rPr lang="fr-FR" sz="3200" dirty="0" smtClean="0">
                <a:solidFill>
                  <a:srgbClr val="FF0000"/>
                </a:solidFill>
              </a:rPr>
              <a:t> </a:t>
            </a:r>
            <a:r>
              <a:rPr lang="fr-FR" sz="2400" dirty="0" smtClean="0"/>
              <a:t>                                                    </a:t>
            </a:r>
          </a:p>
          <a:p>
            <a:r>
              <a:rPr lang="fr-FR" sz="2400" dirty="0" smtClean="0"/>
              <a:t>-On effectue </a:t>
            </a:r>
            <a:r>
              <a:rPr lang="fr-FR" sz="2400" dirty="0" smtClean="0">
                <a:solidFill>
                  <a:srgbClr val="00B050"/>
                </a:solidFill>
              </a:rPr>
              <a:t>trois prélèvements</a:t>
            </a:r>
            <a:r>
              <a:rPr lang="fr-FR" sz="2400" dirty="0" smtClean="0"/>
              <a:t> (un sur chaque épine iliaque et un dans la région </a:t>
            </a:r>
            <a:r>
              <a:rPr lang="fr-FR" sz="2400" dirty="0" err="1" smtClean="0"/>
              <a:t>scapuloire</a:t>
            </a:r>
            <a:r>
              <a:rPr lang="fr-FR" sz="2400" dirty="0" smtClean="0"/>
              <a:t>,  au niveau de la fosse sous épineuse)</a:t>
            </a:r>
          </a:p>
          <a:p>
            <a:pPr algn="just"/>
            <a:endParaRPr lang="fr-FR" sz="2400" dirty="0" smtClean="0"/>
          </a:p>
          <a:p>
            <a:pPr algn="just"/>
            <a:r>
              <a:rPr lang="fr-FR" sz="2400" dirty="0" smtClean="0"/>
              <a:t>- La biopsie cutanée est réalisée par un médecin, elle apporte des petits lambeaux de peau de 6 à 7 mm de long sur 2 à 3 mm de large.</a:t>
            </a:r>
            <a:endParaRPr lang="fr-FR" sz="2400" dirty="0"/>
          </a:p>
        </p:txBody>
      </p:sp>
      <p:sp>
        <p:nvSpPr>
          <p:cNvPr id="4" name="Rectangle 3"/>
          <p:cNvSpPr/>
          <p:nvPr/>
        </p:nvSpPr>
        <p:spPr>
          <a:xfrm>
            <a:off x="0" y="2928934"/>
            <a:ext cx="9144000" cy="3416320"/>
          </a:xfrm>
          <a:prstGeom prst="rect">
            <a:avLst/>
          </a:prstGeom>
        </p:spPr>
        <p:txBody>
          <a:bodyPr wrap="square">
            <a:spAutoFit/>
          </a:bodyPr>
          <a:lstStyle/>
          <a:p>
            <a:pPr algn="just"/>
            <a:endParaRPr lang="fr-FR" sz="2400" dirty="0" smtClean="0"/>
          </a:p>
          <a:p>
            <a:pPr algn="just"/>
            <a:r>
              <a:rPr lang="fr-FR" sz="2400" dirty="0" smtClean="0"/>
              <a:t>-Les lambeaux de peau prélevés par la biopsie cutanée exsangue sont placés dans un verre de montre contenant du sérum physiologique. Au bout d'une demi - heure, on examine à la loupe à fort grossissement. Les microfilaires ont alors</a:t>
            </a:r>
            <a:r>
              <a:rPr lang="fr-FR" sz="2400" b="1" dirty="0" smtClean="0"/>
              <a:t> émigré dans l'eau où elles sont facilement repérables grâce à leur mobilité</a:t>
            </a:r>
            <a:r>
              <a:rPr lang="fr-FR" sz="2400" dirty="0" smtClean="0"/>
              <a:t>. Pour l'identification précise des microfilaires, on récupère avec une pipette pasteur l'eau physiologique contenant les microfilaires. On centrifuge et à partir du culot, on réalise un frottis qu'on colore au </a:t>
            </a:r>
            <a:r>
              <a:rPr lang="fr-FR" sz="2400" dirty="0" err="1" smtClean="0"/>
              <a:t>Giemsa</a:t>
            </a:r>
            <a:r>
              <a:rPr lang="fr-FR" sz="2400" dirty="0" smtClean="0"/>
              <a:t>.</a:t>
            </a:r>
            <a:endParaRPr lang="fr-FR"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a:stretch>
            <a:fillRect/>
          </a:stretch>
        </p:blipFill>
        <p:spPr bwMode="auto">
          <a:xfrm>
            <a:off x="0" y="1"/>
            <a:ext cx="9144000" cy="6143643"/>
          </a:xfrm>
          <a:prstGeom prst="rect">
            <a:avLst/>
          </a:prstGeom>
          <a:noFill/>
          <a:ln w="9525">
            <a:noFill/>
            <a:miter lim="800000"/>
            <a:headEnd/>
            <a:tailEnd/>
          </a:ln>
          <a:effectLst/>
        </p:spPr>
      </p:pic>
      <p:sp>
        <p:nvSpPr>
          <p:cNvPr id="3" name="Rectangle 2"/>
          <p:cNvSpPr/>
          <p:nvPr/>
        </p:nvSpPr>
        <p:spPr>
          <a:xfrm>
            <a:off x="0" y="6143644"/>
            <a:ext cx="9144000" cy="646331"/>
          </a:xfrm>
          <a:prstGeom prst="rect">
            <a:avLst/>
          </a:prstGeom>
        </p:spPr>
        <p:txBody>
          <a:bodyPr wrap="square">
            <a:spAutoFit/>
          </a:bodyPr>
          <a:lstStyle/>
          <a:p>
            <a:r>
              <a:rPr lang="fr-FR" b="1" dirty="0" smtClean="0"/>
              <a:t>Pince à </a:t>
            </a:r>
            <a:r>
              <a:rPr lang="fr-FR" b="1" dirty="0" err="1" smtClean="0"/>
              <a:t>sclérotomie</a:t>
            </a:r>
            <a:r>
              <a:rPr lang="fr-FR" b="1" dirty="0" smtClean="0"/>
              <a:t> utilisée pour les biopsies cutanées exsangues et la quantification</a:t>
            </a:r>
          </a:p>
          <a:p>
            <a:r>
              <a:rPr lang="fr-FR" b="1" dirty="0" smtClean="0"/>
              <a:t>de la </a:t>
            </a:r>
            <a:r>
              <a:rPr lang="fr-FR" b="1" dirty="0" err="1" smtClean="0"/>
              <a:t>microfilarodermie</a:t>
            </a:r>
            <a:r>
              <a:rPr lang="fr-FR" b="1" dirty="0" smtClean="0"/>
              <a:t> </a:t>
            </a:r>
            <a:r>
              <a:rPr lang="fr-FR" b="1" dirty="0" err="1" smtClean="0"/>
              <a:t>onchocerquienne</a:t>
            </a:r>
            <a:endParaRPr lang="fr-FR"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600986"/>
          </a:xfrm>
          <a:prstGeom prst="rect">
            <a:avLst/>
          </a:prstGeom>
        </p:spPr>
        <p:txBody>
          <a:bodyPr wrap="square">
            <a:spAutoFit/>
          </a:bodyPr>
          <a:lstStyle/>
          <a:p>
            <a:r>
              <a:rPr lang="fr-FR" sz="3200" b="1" dirty="0" err="1" smtClean="0">
                <a:solidFill>
                  <a:srgbClr val="FF0000"/>
                </a:solidFill>
              </a:rPr>
              <a:t>B-Les</a:t>
            </a:r>
            <a:r>
              <a:rPr lang="fr-FR" sz="3200" b="1" dirty="0" smtClean="0">
                <a:solidFill>
                  <a:srgbClr val="FF0000"/>
                </a:solidFill>
              </a:rPr>
              <a:t> scarifications</a:t>
            </a:r>
          </a:p>
          <a:p>
            <a:pPr algn="just"/>
            <a:endParaRPr lang="fr-FR" sz="2800" dirty="0" smtClean="0"/>
          </a:p>
          <a:p>
            <a:pPr algn="just"/>
            <a:r>
              <a:rPr lang="fr-FR" sz="2800" dirty="0" smtClean="0"/>
              <a:t>Les scarifications sont réalisées par un médecin sur la face externe du bras gauche. Après désinfection de la peau à l'éther, on pratique à t'aide d'un bistouri 4 incisions longues de 8 mm, espacées de 2 mm et ne dépassant pas en profondeur le derme. Le suc dermique apparaît mélangé avec un peu de sang.</a:t>
            </a:r>
            <a:endParaRPr lang="fr-FR" sz="2800" dirty="0"/>
          </a:p>
        </p:txBody>
      </p:sp>
      <p:sp>
        <p:nvSpPr>
          <p:cNvPr id="3" name="Rectangle 2"/>
          <p:cNvSpPr/>
          <p:nvPr/>
        </p:nvSpPr>
        <p:spPr>
          <a:xfrm>
            <a:off x="0" y="3214686"/>
            <a:ext cx="9144000" cy="3046988"/>
          </a:xfrm>
          <a:prstGeom prst="rect">
            <a:avLst/>
          </a:prstGeom>
        </p:spPr>
        <p:txBody>
          <a:bodyPr wrap="square">
            <a:spAutoFit/>
          </a:bodyPr>
          <a:lstStyle/>
          <a:p>
            <a:pPr algn="just"/>
            <a:endParaRPr lang="fr-FR" sz="3200" dirty="0" smtClean="0"/>
          </a:p>
          <a:p>
            <a:pPr algn="just"/>
            <a:r>
              <a:rPr lang="fr-FR" sz="3200" dirty="0" smtClean="0"/>
              <a:t>Lorsque le suc dermique apparaît au niveau des quatre incisions, on applique des lames pour obtenir des empreintes pleines de sérosités. On sèche, on colore au </a:t>
            </a:r>
            <a:r>
              <a:rPr lang="fr-FR" sz="3200" dirty="0" err="1" smtClean="0"/>
              <a:t>Giemsa</a:t>
            </a:r>
            <a:r>
              <a:rPr lang="fr-FR" sz="3200" dirty="0" smtClean="0"/>
              <a:t> et on examine au microscope au fort grossissement (</a:t>
            </a:r>
            <a:r>
              <a:rPr lang="fr-FR" sz="3200" dirty="0" err="1" smtClean="0"/>
              <a:t>obj</a:t>
            </a:r>
            <a:r>
              <a:rPr lang="fr-FR" sz="3200" dirty="0" smtClean="0"/>
              <a:t> x 100).</a:t>
            </a:r>
            <a:endParaRPr lang="fr-FR" sz="32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a:stretch>
            <a:fillRect/>
          </a:stretch>
        </p:blipFill>
        <p:spPr bwMode="auto">
          <a:xfrm>
            <a:off x="0" y="1"/>
            <a:ext cx="9144000" cy="6357957"/>
          </a:xfrm>
          <a:prstGeom prst="rect">
            <a:avLst/>
          </a:prstGeom>
          <a:noFill/>
          <a:ln w="9525">
            <a:noFill/>
            <a:miter lim="800000"/>
            <a:headEnd/>
            <a:tailEnd/>
          </a:ln>
          <a:effectLst/>
        </p:spPr>
      </p:pic>
      <p:sp>
        <p:nvSpPr>
          <p:cNvPr id="3" name="Rectangle 2"/>
          <p:cNvSpPr/>
          <p:nvPr/>
        </p:nvSpPr>
        <p:spPr>
          <a:xfrm>
            <a:off x="1500166" y="6488668"/>
            <a:ext cx="5715008" cy="369332"/>
          </a:xfrm>
          <a:prstGeom prst="rect">
            <a:avLst/>
          </a:prstGeom>
        </p:spPr>
        <p:txBody>
          <a:bodyPr wrap="square">
            <a:spAutoFit/>
          </a:bodyPr>
          <a:lstStyle/>
          <a:p>
            <a:r>
              <a:rPr lang="fr-FR" b="1" dirty="0" smtClean="0"/>
              <a:t>Microfilaire d'</a:t>
            </a:r>
            <a:r>
              <a:rPr lang="fr-FR" b="1" dirty="0" err="1" smtClean="0"/>
              <a:t>Onchocerca</a:t>
            </a:r>
            <a:r>
              <a:rPr lang="fr-FR" b="1" dirty="0" smtClean="0"/>
              <a:t> volvulus dans le derme</a:t>
            </a:r>
            <a:endParaRPr lang="fr-FR"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69441"/>
          </a:xfrm>
          <a:prstGeom prst="rect">
            <a:avLst/>
          </a:prstGeom>
        </p:spPr>
        <p:txBody>
          <a:bodyPr wrap="square">
            <a:spAutoFit/>
          </a:bodyPr>
          <a:lstStyle/>
          <a:p>
            <a:r>
              <a:rPr lang="fr-FR" sz="4400" b="1" dirty="0" smtClean="0"/>
              <a:t>2-Pour la recherche de filaire adulte</a:t>
            </a:r>
            <a:endParaRPr lang="fr-FR" sz="4400" dirty="0"/>
          </a:p>
        </p:txBody>
      </p:sp>
      <p:sp>
        <p:nvSpPr>
          <p:cNvPr id="3" name="Rectangle 2"/>
          <p:cNvSpPr/>
          <p:nvPr/>
        </p:nvSpPr>
        <p:spPr>
          <a:xfrm>
            <a:off x="0" y="857232"/>
            <a:ext cx="9144000" cy="2616101"/>
          </a:xfrm>
          <a:prstGeom prst="rect">
            <a:avLst/>
          </a:prstGeom>
        </p:spPr>
        <p:txBody>
          <a:bodyPr wrap="square">
            <a:spAutoFit/>
          </a:bodyPr>
          <a:lstStyle/>
          <a:p>
            <a:pPr algn="just"/>
            <a:r>
              <a:rPr lang="fr-FR" sz="3600" b="1" dirty="0" smtClean="0">
                <a:solidFill>
                  <a:srgbClr val="FF0000"/>
                </a:solidFill>
              </a:rPr>
              <a:t>A-Extraction de la filaire adulte</a:t>
            </a:r>
            <a:endParaRPr lang="fr-FR" sz="3600" dirty="0" smtClean="0">
              <a:solidFill>
                <a:srgbClr val="FF0000"/>
              </a:solidFill>
            </a:endParaRPr>
          </a:p>
          <a:p>
            <a:pPr algn="just"/>
            <a:r>
              <a:rPr lang="fr-FR" sz="3200" dirty="0" smtClean="0"/>
              <a:t>Lorsque la filaire Loa </a:t>
            </a:r>
            <a:r>
              <a:rPr lang="fr-FR" sz="3200" dirty="0" err="1" smtClean="0"/>
              <a:t>loa</a:t>
            </a:r>
            <a:r>
              <a:rPr lang="fr-FR" sz="3200" dirty="0" smtClean="0"/>
              <a:t> adulte passe au niveau de l'</a:t>
            </a:r>
            <a:r>
              <a:rPr lang="fr-FR" sz="3200" dirty="0" err="1" smtClean="0"/>
              <a:t>oeil</a:t>
            </a:r>
            <a:r>
              <a:rPr lang="fr-FR" sz="3200" dirty="0" smtClean="0"/>
              <a:t> sous la conjonctive, elle peut être extraite à l'aide d'une épingle stérile par un médecin ophtalmologiste</a:t>
            </a:r>
            <a:endParaRPr lang="fr-FR" sz="3200" dirty="0"/>
          </a:p>
        </p:txBody>
      </p:sp>
      <p:sp>
        <p:nvSpPr>
          <p:cNvPr id="4" name="Rectangle 3"/>
          <p:cNvSpPr/>
          <p:nvPr/>
        </p:nvSpPr>
        <p:spPr>
          <a:xfrm>
            <a:off x="0" y="3571876"/>
            <a:ext cx="9144000" cy="2308324"/>
          </a:xfrm>
          <a:prstGeom prst="rect">
            <a:avLst/>
          </a:prstGeom>
        </p:spPr>
        <p:txBody>
          <a:bodyPr wrap="square">
            <a:spAutoFit/>
          </a:bodyPr>
          <a:lstStyle/>
          <a:p>
            <a:pPr algn="just"/>
            <a:r>
              <a:rPr lang="fr-FR" sz="3600" dirty="0" smtClean="0"/>
              <a:t>La filaire adulte extraite est déposée dans de l'eau physiologique dans un verre de montre qui sera examiné avec une loupe fortement grossissante.</a:t>
            </a:r>
            <a:endParaRPr lang="fr-FR" sz="3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ssociée"/>
          <p:cNvPicPr>
            <a:picLocks noChangeAspect="1" noChangeArrowheads="1"/>
          </p:cNvPicPr>
          <p:nvPr/>
        </p:nvPicPr>
        <p:blipFill>
          <a:blip r:embed="rId2"/>
          <a:srcRect l="19318" t="14113" r="10227"/>
          <a:stretch>
            <a:fillRect/>
          </a:stretch>
        </p:blipFill>
        <p:spPr bwMode="auto">
          <a:xfrm>
            <a:off x="4286248" y="2214554"/>
            <a:ext cx="4857752" cy="4643446"/>
          </a:xfrm>
          <a:prstGeom prst="rect">
            <a:avLst/>
          </a:prstGeom>
          <a:noFill/>
        </p:spPr>
      </p:pic>
      <p:pic>
        <p:nvPicPr>
          <p:cNvPr id="10244" name="Picture 4" descr="Résultat de recherche d'images pour &quot;Loa loa adulte  au niveau de l'oeil sous la conjonctive&quot;"/>
          <p:cNvPicPr>
            <a:picLocks noChangeAspect="1" noChangeArrowheads="1"/>
          </p:cNvPicPr>
          <p:nvPr/>
        </p:nvPicPr>
        <p:blipFill>
          <a:blip r:embed="rId3"/>
          <a:srcRect/>
          <a:stretch>
            <a:fillRect/>
          </a:stretch>
        </p:blipFill>
        <p:spPr bwMode="auto">
          <a:xfrm>
            <a:off x="0" y="0"/>
            <a:ext cx="4357686" cy="4200504"/>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4647426"/>
          </a:xfrm>
          <a:prstGeom prst="rect">
            <a:avLst/>
          </a:prstGeom>
        </p:spPr>
        <p:txBody>
          <a:bodyPr wrap="square">
            <a:spAutoFit/>
          </a:bodyPr>
          <a:lstStyle/>
          <a:p>
            <a:r>
              <a:rPr lang="fr-FR" sz="3600" b="1" dirty="0" smtClean="0">
                <a:solidFill>
                  <a:srgbClr val="FF0000"/>
                </a:solidFill>
              </a:rPr>
              <a:t>B-Extraction de la filaire de Médina</a:t>
            </a:r>
            <a:endParaRPr lang="fr-FR" sz="3600" dirty="0" smtClean="0">
              <a:solidFill>
                <a:srgbClr val="FF0000"/>
              </a:solidFill>
            </a:endParaRPr>
          </a:p>
          <a:p>
            <a:pPr algn="just"/>
            <a:r>
              <a:rPr lang="fr-FR" sz="2600" dirty="0" smtClean="0"/>
              <a:t>La filaire de Médine adulte est presque toujours localisée au niveau du membre inférieur (pied ou malléole externe). Elle apparaît comme un cordon induré se terminant par une vésicule plus ou moins ulcérée. L'extraction de la filaire adulte se fait lentement et progressivement en l'enroulant sur un petit objet cylindrique. Chaque jour, on extrait quelques centimètres du ver adulte qui sera examiné à l'aide d'une loupe. Si on applique alors au niveau de cette ulcération, l'orifice d'un tube à hémolyse rempli d'eau froide, on provoque la rupture de l'utérus du ver qui libère de nombreuses microfilaires qui tombent dans le tube.</a:t>
            </a:r>
            <a:endParaRPr lang="fr-FR" sz="2600" dirty="0"/>
          </a:p>
        </p:txBody>
      </p:sp>
      <p:sp>
        <p:nvSpPr>
          <p:cNvPr id="3" name="Rectangle 2"/>
          <p:cNvSpPr/>
          <p:nvPr/>
        </p:nvSpPr>
        <p:spPr>
          <a:xfrm>
            <a:off x="0" y="4857760"/>
            <a:ext cx="9144000" cy="1569660"/>
          </a:xfrm>
          <a:prstGeom prst="rect">
            <a:avLst/>
          </a:prstGeom>
        </p:spPr>
        <p:txBody>
          <a:bodyPr wrap="square">
            <a:spAutoFit/>
          </a:bodyPr>
          <a:lstStyle/>
          <a:p>
            <a:pPr algn="just"/>
            <a:r>
              <a:rPr lang="fr-FR" sz="2400" dirty="0" smtClean="0"/>
              <a:t>La filaire adulte est examinée à l'aide d'une loupe. Le tube à hémolyse rempli d'eau froide et qui a été mis au contact avec l'orifice de l'ulcération est centrifugé. Le culot va permettre de réaliser un frottis qu'on colore au </a:t>
            </a:r>
            <a:r>
              <a:rPr lang="fr-FR" sz="2400" dirty="0" err="1" smtClean="0"/>
              <a:t>Giemsa</a:t>
            </a:r>
            <a:r>
              <a:rPr lang="fr-FR" sz="2400" dirty="0" smtClean="0"/>
              <a:t> et qui sera examiné au microscope.</a:t>
            </a:r>
            <a:endParaRPr lang="fr-FR"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ésultat de recherche d'images pour &quot;filaire de médin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28" name="AutoShape 4" descr="Résultat de recherche d'images pour &quot;filaire de médin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0" name="AutoShape 6" descr="Résultat de recherche d'images pour &quot;filaire de médin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2" name="AutoShape 8" descr="Résultat de recherche d'images pour &quot;filaire de médin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34" name="Picture 10" descr="http://i10.servimg.com/u/f10/09/00/91/21/ip123_10.jpg"/>
          <p:cNvPicPr>
            <a:picLocks noChangeAspect="1" noChangeArrowheads="1"/>
          </p:cNvPicPr>
          <p:nvPr/>
        </p:nvPicPr>
        <p:blipFill>
          <a:blip r:embed="rId2"/>
          <a:srcRect/>
          <a:stretch>
            <a:fillRect/>
          </a:stretch>
        </p:blipFill>
        <p:spPr bwMode="auto">
          <a:xfrm>
            <a:off x="0" y="18592"/>
            <a:ext cx="4643438" cy="3553284"/>
          </a:xfrm>
          <a:prstGeom prst="rect">
            <a:avLst/>
          </a:prstGeom>
          <a:noFill/>
        </p:spPr>
      </p:pic>
      <p:pic>
        <p:nvPicPr>
          <p:cNvPr id="1036" name="Picture 12" descr="http://i10.servimg.com/u/f10/09/00/91/21/extrac10.jpg"/>
          <p:cNvPicPr>
            <a:picLocks noChangeAspect="1" noChangeArrowheads="1"/>
          </p:cNvPicPr>
          <p:nvPr/>
        </p:nvPicPr>
        <p:blipFill>
          <a:blip r:embed="rId3"/>
          <a:srcRect/>
          <a:stretch>
            <a:fillRect/>
          </a:stretch>
        </p:blipFill>
        <p:spPr bwMode="auto">
          <a:xfrm>
            <a:off x="4643438" y="0"/>
            <a:ext cx="4500562" cy="3571876"/>
          </a:xfrm>
          <a:prstGeom prst="rect">
            <a:avLst/>
          </a:prstGeom>
          <a:noFill/>
        </p:spPr>
      </p:pic>
      <p:pic>
        <p:nvPicPr>
          <p:cNvPr id="1038" name="Picture 14" descr="Photo du site"/>
          <p:cNvPicPr>
            <a:picLocks noChangeAspect="1" noChangeArrowheads="1"/>
          </p:cNvPicPr>
          <p:nvPr/>
        </p:nvPicPr>
        <p:blipFill>
          <a:blip r:embed="rId4"/>
          <a:srcRect/>
          <a:stretch>
            <a:fillRect/>
          </a:stretch>
        </p:blipFill>
        <p:spPr bwMode="auto">
          <a:xfrm>
            <a:off x="4643438" y="3571876"/>
            <a:ext cx="4500562" cy="3286124"/>
          </a:xfrm>
          <a:prstGeom prst="rect">
            <a:avLst/>
          </a:prstGeom>
          <a:noFill/>
        </p:spPr>
      </p:pic>
      <p:sp>
        <p:nvSpPr>
          <p:cNvPr id="1040" name="AutoShape 16" descr="data:image/jpeg;base64,/9j/4AAQSkZJRgABAQAAAQABAAD/2wCEAAkGBxMTEhUUExMUFhUXFhgZGBUUGBgXGBUYGxQXFxcZFxcYHSggGBolHBUUITEhJSkrLi4uFx8zODMsNygtLisBCgoKDg0OFxAQFywcHBwsLCwsLCwsLCwsLCw3LCwsLCssLCwsLCwrLCwsLCw3KyssNysrKyssKysrKysrKysrK//AABEIAJcAtAMBIgACEQEDEQH/xAAaAAACAwEBAAAAAAAAAAAAAAADBAACBQEG/8QAOBAAAQMCBQIDBwMDAwUAAAAAAQACEQMhBBIxQVFhcQWBkRMiobHB0fAGMkJS4fEUI2IVFhdTov/EABkBAAMBAQEAAAAAAAAAAAAAAAABAgMEBf/EAB4RAQEBAQACAwEBAAAAAAAAAAABEQISMQMhQRNR/9oADAMBAAIRAxEAPwDFwoIIujVIa4iT1IGvfZK4fEAG5N9IE3jjZWYYiNRrNvkZWH49DTAd0nqBZHLJ6fmwQqhaZu50iZB+A5VqdIm8216xGnB9UDRTUtaOoFu6JnnTYaHf0QHDQQdbyAI+KZbRA3nm3wN5KACK1t44EA/l0MVZ1/xzaUc07RMdBJ6HoPPhDpYYH+WXq/fiCB+SjA5m1ufwINRpkHby0TtbBOaCYMbGZn0STwABqTJkJYqUuRrdAqD8+SJXsBprB5HdLVKhHnp68pYbj3aILzurk2+io+TP5bZLCoJKq4Ig6cqlU2TFAeFfDvsR5rhCvhSLg6zIKpH6M+lBHaVl+IVy51+wWrVqSAOPksfENhyfPtHyOUwmabUKiE00ItLmDUtF1RhUTimhQxIzwGyOlkw8AzJI3jXvf7ws7CVyDZMsqSevYGfVRFnKLra5QBzI9N0w57p92C49Ztprss1rNjF4kZY9U0xhF8w7tBFvzdMDOpVCYJEciSJnoLpj/TkD3nSf+TYA+N1KdUOENdIgXJ07RdGaxwIzHSI9+PgWmVSdqNoHKCcvcEx8l1uDqHRuo2M5uv5wtHAt4I1vAzb9NPRFfgmAgxYTpAudwNj2VeKfKsdj309fc6tIPllI+qFXc55lxE8RciLOIb2TOMyZbEC/ee41GmqDhAaklpJjcGRAtf5KKuEarC0glv7psbxsDGyRxLAJBmZ1Gkd+Vr4ilmdb3o2iJFiQfQrKxdIH3w2DMQIgc9VKpShqcbc/dVBn6hdqYlodEN26qrzJkmOmiQlVqBAPxhFqPhBe/jsmLXHFcpj3m91QldJ3CeJ1oV2i91mV2WlbGLa0/t3aCZSeMDYAA2v3RLgs1n0gnGNQqdNNsaEUuYs0KIjAFFUFLtrDQW/OicglptI8pH9knhqbY5K0hlIubEQdIbwYOqk5XW4lslrWkZQLiZdzIAsjU3e7LWGDtLpO3+Eo6q2bfuENJ0HQR/fdHw/i0NMh2Y2BBiBpt73xQDeGIuC652j3hbrC0sNhodMFrv6nC+/0WA/H0nQS54FgXD3gdddwboeAxj2lwe+t7OZyw6Z2IEW2sqTXtKThmsXOdGjcxZ31EHWyYrklolo+s/GF5c/qAMIJFUz/AFACDA0stin480tzNzExJa1nPPCuWJwzUw5y6AdDJsvP+J49oHswbtcCNw7kEWsU74n+oh7OzSHGxnUdIWLQwOaHOd+7fX4LPvqfjb4vjv60/CHtq5i6pFTZg/kBpHCRxeAc0yQbW97rukMS1rag9mXSP5RF+i3cNjPb0jnIzCzgdusKd1XfHj9x4nG0XgkRPUd0WhWIaJWr4tQyEta6RqDsRtrusV7jyJOypj6+xahPkb9kMu0Vab734Q69bKCSjBokrrCqUKmYSiRdFEum2Olg5uFVEwTQQ8bgSPqi4OlZz3CWi3mpUXY1NtpoFNqeYxCoFkUR8iiuekX2y8M24g6/FPYmlDYsTrzI68LHwDpMHothwiC7MDcGYFtlN+hzdKVZGUXJiRF5H27qjP2Oc4i0Q4uOa/AFvVTEPLRmgG/WeiSqYgiAGi95i9+v0ThWn6WID4kybi7Q23JcNey7iXEB3+8TlEAyZJ46d1msrkO91x77/DRFq1paQQHczrJ36plontC4e6HRac5zAu5kgQmcDjHNJG8fxtfaTNwsrGVnhgBkN9Ez4Vhc5JaC4MEkm1juZ6pX0ObvWRu/p/AGsS+q8ADc/wAuy9FTo02mRmdTbLZ69Bug4bGU6VAgATsHR591nYz9QuLC0NaJiIGnkp2Ouc9X6bTWUTTzNpOAmDIgzyvPYqq+hVPs7B9xI30keqawvj5y5S0EAHf+Vr/2XMRj2VXMZVJLP6mASJHBS2DwvqsHFvLnGTm2jfTeFn4gW6hbtXCtbcib8wbGPej9ug9Vnh7QSQOIJ2uJkbhVrn65ZdRpiZtqul02siYszMbnZBa3nW0fUq4y/cMUgBZaOFy72MLMLbK7SRCmxpzcGBIcSCnatXLTFMTJOZxO/AHRZr32R3vnKeR8rJYB6Dtlo0XLLcCLpmjW4SVKdc5RLmqoriKxaOIgWtO6Ywr25vennlZIP5Kaw7gjEc9NTEVczTk0BnW5Hf7JVok+6QJ/dIsNt1zO0tMjLbQkm+mu2ir7Ow3B0MxcbBKK1M41yAgak3ny2VsmcEtGVtoDIMG2pdcqtVgaQ4Oa6dQNWxrIOyL/AKuYnsLET3umlfD4RrWnNm3BBAvAkfy0XajqYygMDdzBLtrbq1MsmXOk6WINo/5jVd8VxlPKxjQS/ewiOhGpSs36ac3xut7DYFldtnQQJJNpv9rotfwSm3DGpJzDtBErN9q0vZl9wPGUxOUWgzO5XpfYBmGqsDi4B0Bx4hqjnmXW/fdmWV5aplIhogJfEYV5c32d+bStGtgjOhGYT0PUI+Bx9UEMDBlc2/u3tIJHWyme2vfX0z2RlfmLgRNtrDSO6yaxBuCIjbbgLS8RqQS9oGQkgXJMxJJ84WDWdcxIB+UrSRx/J3tUxD7CLk/PorYWIMm+kcc3Uq4QvAi3JPa3yS9GYgjRX+MfvWkxi4TsFXCmNdyuuPRJrPSjnWTGEAMg7CQlssLtJwBPZKlPZqs8wpSrKpbLSeEo0okK9ND26iTLlFSfKFqlD0XaY8kd5GX9t+6Wc6/CB6Gm2n1TFBu463bt5DZKt/OqeomARp5GR8Y8klQNwBJBJ7gA+oMHzQn0+l+RMd4Oy0nU3BgMkNNwMuZs8e8Pr5Ib8OTfJmndgc0deiCxnv01BPE/ThL0GEHMd/NP1ajYc1rSySB70SexhFZ4XLPdIkki5+Uo0eOrYGu9xs0hgtJ0nleyecuFptLgXVHggu4mbk8ABeFZgnteGvMC3UXMbHVeq/Wsh1JoBhrPK5A+iJFzu3JR8Vg6cgnECB/EST2HCTxWNZmhrjYhoEbdwdeiwa7XgtEgSBvI05BS7Wukk3aLOII3sISyK6+S5jS8S8QaQaTGkNJElxlxI15i6yXUJPnHx2XaIgzr2m9xE/FNlzHERIMzrt0TZ+2fimx7rZLt444B31RKdI5TIaf8OGvotLE4XK2Wd+co1uOTCQeMzrny0A4hA8V2VbAdALd59VBM/llSlRjeOkpijTv6JacgDmwVW0hHxDYSwMEIOmH6x0QQyCmIEdZlLl9001HKKjnqJsb7VqvGUQgtcu1WCVwM3QsRp6Jui6OepStMJmmO/kkuHqD8slriOo053Ri0E5iMxI1lwPexulaQP+BKM4zJsTNxEG6S8Ae15JIFmgE5hJ/+j+QpjcHVc4BsOBizBdvXpKOcQ1vuOtJ17wE4194Bdl4vBifzZAwjjsPlokhsQLEDWDN4+q9B+oHZ2UKk2cwT31+pWdlaWkOGoO5Ej6rW8RGTDUGgTYeVgnPSb7Yh8PElrScp0kgbTf4qlfwxgA10vNwTNoRP9QcsRO0m59UtVfIgz9vJLTxZlMNEZZvckeWu3mh0w0OOWSdL6c+iO6sQ3Lm8uPyVRrbD3o0JsClp4HUBM243m8CfLVDeWkX52143RajnA5ZF9lxtOTGZoNyg8DNAax58q7qnELsEe6bgFVJAgZUAtVvPRL1PinH3mf8ACCI+6abFswjqg4gQ7yTdZokkcBKOI1TT0pC6hueor8WFGYxrjDjH/LfzCricOaZynTYi4PF0aWH+PoutqFoLWk5Ts6DHZQ2wu2T1KapSn/AfDBWdGbLAmwmb9V6Ufpqlu957QPonlPZPbxzpRKYPqvYO8Ew7RJDiANz9kGmzChwb7OZ3Lv7qbKqWV5t1ObkCQfkig9DPwXsRhsM0ftYO5H3VgcPxT9R91XhS/pP8eW8Ow5e9rY/cYPbUyvSeMYEvaIcAGNOURqUT/X4Zhb/uUQSYADmzPRM4rGspjM8hoG5VTn6+0dd23Y8SMO/+l1uhXafhdU6Un+llvYn9U4MEONZpIBgNkxOqS/78wgmM5E7N+V1P8zvyFB4PX/8AU6N7t+6RxNMsJDhlI23K0v8AyBTcQ2nReZ3cQB6CSs3GVy9znuBkmdPgjrmQ+er0Tc5RroIsPNEkGTEKkDVQ0FFVDqVJ2suubwhkbXQTjjIQ4KaZQO9hwdT2VsgGluv2QML1DMDeIKBjRchEqu4Q3izlUZ9EAuqKLWMTYeVdr73CvUpnZSnSc7QX/NFk29FcVjq1NwNJxaYIkKv/AFXGvEe0qesJ9jOdk5gyMxDoyx5zBhPypeG/rCDcS6zqrxPLjdXHg7tfaHymVs+SNmngJXqnOISreA0rAPqGwkkg36CNEP8A6JT/AKnnotVjSNDB7roqObNxJ80bT8YwPEPB2gTSmepR6eCq1GRXrVLaN1AHWVruqE7BVDiL3un5UeEZLf06yf3PPkEN36cb/W7pb5rbzmQRI5lVfUeNrHRLyo8OWVhPBhTMySeCFrsByxpyVUl03suAnVLVSSehBStqYKG6laNvmuiV19J33QavsDyu+zBE5jO4VA3quOaOyBUc4DQKntLFcc4IWVziYBjnYIDtOADuSdOUDFtysA31KYawMEk+9ss7EvLtURPRdRSVFtHO1HVKZ0J9F0ObybXC6ooxppo5nguER6KU8M+JgfBRRKxWr+yMTCs0XAMKKIw9FYeAF1g55UUSwaLTdaHC2x3BSwcbx3UURg1b2p4VC8n1UURh+QbiewV4MDhRRLBqoadVdjSJjUqKIwaqMI4my6zAOO4UUTkLycqYWm0nM4mOAl8RiYGVtgoonheWkKtRAcooiQuqDA5UUUWjC+3/2Q=="/>
          <p:cNvSpPr>
            <a:spLocks noChangeAspect="1" noChangeArrowheads="1"/>
          </p:cNvSpPr>
          <p:nvPr/>
        </p:nvSpPr>
        <p:spPr bwMode="auto">
          <a:xfrm>
            <a:off x="155575" y="-685800"/>
            <a:ext cx="1714500" cy="1438275"/>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42" name="AutoShape 18" descr="data:image/jpeg;base64,/9j/4AAQSkZJRgABAQAAAQABAAD/2wCEAAkGBxMTEhUUExMUFhUXFhgZGBUUGBgXGBUYGxQXFxcZFxcYHSggGBolHBUUITEhJSkrLi4uFx8zODMsNygtLisBCgoKDg0OFxAQFywcHBwsLCwsLCwsLCwsLCw3LCwsLCssLCwsLCwrLCwsLCw3KyssNysrKyssKysrKysrKysrK//AABEIAJcAtAMBIgACEQEDEQH/xAAaAAACAwEBAAAAAAAAAAAAAAADBAACBQEG/8QAOBAAAQMCBQIDBwMDAwUAAAAAAQACEQMhBBIxQVFhcQWBkRMiobHB0fAGMkJS4fEUI2IVFhdTov/EABkBAAMBAQEAAAAAAAAAAAAAAAABAgMEBf/EAB4RAQEBAQACAwEBAAAAAAAAAAABEQISMQMhQRNR/9oADAMBAAIRAxEAPwDFwoIIujVIa4iT1IGvfZK4fEAG5N9IE3jjZWYYiNRrNvkZWH49DTAd0nqBZHLJ6fmwQqhaZu50iZB+A5VqdIm8216xGnB9UDRTUtaOoFu6JnnTYaHf0QHDQQdbyAI+KZbRA3nm3wN5KACK1t44EA/l0MVZ1/xzaUc07RMdBJ6HoPPhDpYYH+WXq/fiCB+SjA5m1ufwINRpkHby0TtbBOaCYMbGZn0STwABqTJkJYqUuRrdAqD8+SJXsBprB5HdLVKhHnp68pYbj3aILzurk2+io+TP5bZLCoJKq4Ig6cqlU2TFAeFfDvsR5rhCvhSLg6zIKpH6M+lBHaVl+IVy51+wWrVqSAOPksfENhyfPtHyOUwmabUKiE00ItLmDUtF1RhUTimhQxIzwGyOlkw8AzJI3jXvf7ws7CVyDZMsqSevYGfVRFnKLra5QBzI9N0w57p92C49Ztprss1rNjF4kZY9U0xhF8w7tBFvzdMDOpVCYJEciSJnoLpj/TkD3nSf+TYA+N1KdUOENdIgXJ07RdGaxwIzHSI9+PgWmVSdqNoHKCcvcEx8l1uDqHRuo2M5uv5wtHAt4I1vAzb9NPRFfgmAgxYTpAudwNj2VeKfKsdj309fc6tIPllI+qFXc55lxE8RciLOIb2TOMyZbEC/ee41GmqDhAaklpJjcGRAtf5KKuEarC0glv7psbxsDGyRxLAJBmZ1Gkd+Vr4ilmdb3o2iJFiQfQrKxdIH3w2DMQIgc9VKpShqcbc/dVBn6hdqYlodEN26qrzJkmOmiQlVqBAPxhFqPhBe/jsmLXHFcpj3m91QldJ3CeJ1oV2i91mV2WlbGLa0/t3aCZSeMDYAA2v3RLgs1n0gnGNQqdNNsaEUuYs0KIjAFFUFLtrDQW/OicglptI8pH9knhqbY5K0hlIubEQdIbwYOqk5XW4lslrWkZQLiZdzIAsjU3e7LWGDtLpO3+Eo6q2bfuENJ0HQR/fdHw/i0NMh2Y2BBiBpt73xQDeGIuC652j3hbrC0sNhodMFrv6nC+/0WA/H0nQS54FgXD3gdddwboeAxj2lwe+t7OZyw6Z2IEW2sqTXtKThmsXOdGjcxZ31EHWyYrklolo+s/GF5c/qAMIJFUz/AFACDA0stin480tzNzExJa1nPPCuWJwzUw5y6AdDJsvP+J49oHswbtcCNw7kEWsU74n+oh7OzSHGxnUdIWLQwOaHOd+7fX4LPvqfjb4vjv60/CHtq5i6pFTZg/kBpHCRxeAc0yQbW97rukMS1rag9mXSP5RF+i3cNjPb0jnIzCzgdusKd1XfHj9x4nG0XgkRPUd0WhWIaJWr4tQyEta6RqDsRtrusV7jyJOypj6+xahPkb9kMu0Vab734Q69bKCSjBokrrCqUKmYSiRdFEum2Olg5uFVEwTQQ8bgSPqi4OlZz3CWi3mpUXY1NtpoFNqeYxCoFkUR8iiuekX2y8M24g6/FPYmlDYsTrzI68LHwDpMHothwiC7MDcGYFtlN+hzdKVZGUXJiRF5H27qjP2Oc4i0Q4uOa/AFvVTEPLRmgG/WeiSqYgiAGi95i9+v0ThWn6WID4kybi7Q23JcNey7iXEB3+8TlEAyZJ46d1msrkO91x77/DRFq1paQQHczrJ36plontC4e6HRac5zAu5kgQmcDjHNJG8fxtfaTNwsrGVnhgBkN9Ez4Vhc5JaC4MEkm1juZ6pX0ObvWRu/p/AGsS+q8ADc/wAuy9FTo02mRmdTbLZ69Bug4bGU6VAgATsHR591nYz9QuLC0NaJiIGnkp2Ouc9X6bTWUTTzNpOAmDIgzyvPYqq+hVPs7B9xI30keqawvj5y5S0EAHf+Vr/2XMRj2VXMZVJLP6mASJHBS2DwvqsHFvLnGTm2jfTeFn4gW6hbtXCtbcib8wbGPej9ug9Vnh7QSQOIJ2uJkbhVrn65ZdRpiZtqul02siYszMbnZBa3nW0fUq4y/cMUgBZaOFy72MLMLbK7SRCmxpzcGBIcSCnatXLTFMTJOZxO/AHRZr32R3vnKeR8rJYB6Dtlo0XLLcCLpmjW4SVKdc5RLmqoriKxaOIgWtO6Ywr25vennlZIP5Kaw7gjEc9NTEVczTk0BnW5Hf7JVok+6QJ/dIsNt1zO0tMjLbQkm+mu2ir7Ow3B0MxcbBKK1M41yAgak3ny2VsmcEtGVtoDIMG2pdcqtVgaQ4Oa6dQNWxrIOyL/AKuYnsLET3umlfD4RrWnNm3BBAvAkfy0XajqYygMDdzBLtrbq1MsmXOk6WINo/5jVd8VxlPKxjQS/ewiOhGpSs36ac3xut7DYFldtnQQJJNpv9rotfwSm3DGpJzDtBErN9q0vZl9wPGUxOUWgzO5XpfYBmGqsDi4B0Bx4hqjnmXW/fdmWV5aplIhogJfEYV5c32d+bStGtgjOhGYT0PUI+Bx9UEMDBlc2/u3tIJHWyme2vfX0z2RlfmLgRNtrDSO6yaxBuCIjbbgLS8RqQS9oGQkgXJMxJJ84WDWdcxIB+UrSRx/J3tUxD7CLk/PorYWIMm+kcc3Uq4QvAi3JPa3yS9GYgjRX+MfvWkxi4TsFXCmNdyuuPRJrPSjnWTGEAMg7CQlssLtJwBPZKlPZqs8wpSrKpbLSeEo0okK9ND26iTLlFSfKFqlD0XaY8kd5GX9t+6Wc6/CB6Gm2n1TFBu463bt5DZKt/OqeomARp5GR8Y8klQNwBJBJ7gA+oMHzQn0+l+RMd4Oy0nU3BgMkNNwMuZs8e8Pr5Ib8OTfJmndgc0deiCxnv01BPE/ThL0GEHMd/NP1ajYc1rSySB70SexhFZ4XLPdIkki5+Uo0eOrYGu9xs0hgtJ0nleyecuFptLgXVHggu4mbk8ABeFZgnteGvMC3UXMbHVeq/Wsh1JoBhrPK5A+iJFzu3JR8Vg6cgnECB/EST2HCTxWNZmhrjYhoEbdwdeiwa7XgtEgSBvI05BS7Wukk3aLOII3sISyK6+S5jS8S8QaQaTGkNJElxlxI15i6yXUJPnHx2XaIgzr2m9xE/FNlzHERIMzrt0TZ+2fimx7rZLt444B31RKdI5TIaf8OGvotLE4XK2Wd+co1uOTCQeMzrny0A4hA8V2VbAdALd59VBM/llSlRjeOkpijTv6JacgDmwVW0hHxDYSwMEIOmH6x0QQyCmIEdZlLl9001HKKjnqJsb7VqvGUQgtcu1WCVwM3QsRp6Jui6OepStMJmmO/kkuHqD8slriOo053Ri0E5iMxI1lwPexulaQP+BKM4zJsTNxEG6S8Ae15JIFmgE5hJ/+j+QpjcHVc4BsOBizBdvXpKOcQ1vuOtJ17wE4194Bdl4vBifzZAwjjsPlokhsQLEDWDN4+q9B+oHZ2UKk2cwT31+pWdlaWkOGoO5Ej6rW8RGTDUGgTYeVgnPSb7Yh8PElrScp0kgbTf4qlfwxgA10vNwTNoRP9QcsRO0m59UtVfIgz9vJLTxZlMNEZZvckeWu3mh0w0OOWSdL6c+iO6sQ3Lm8uPyVRrbD3o0JsClp4HUBM243m8CfLVDeWkX52143RajnA5ZF9lxtOTGZoNyg8DNAax58q7qnELsEe6bgFVJAgZUAtVvPRL1PinH3mf8ACCI+6abFswjqg4gQ7yTdZokkcBKOI1TT0pC6hueor8WFGYxrjDjH/LfzCricOaZynTYi4PF0aWH+PoutqFoLWk5Ts6DHZQ2wu2T1KapSn/AfDBWdGbLAmwmb9V6Ufpqlu957QPonlPZPbxzpRKYPqvYO8Ew7RJDiANz9kGmzChwb7OZ3Lv7qbKqWV5t1ObkCQfkig9DPwXsRhsM0ftYO5H3VgcPxT9R91XhS/pP8eW8Ow5e9rY/cYPbUyvSeMYEvaIcAGNOURqUT/X4Zhb/uUQSYADmzPRM4rGspjM8hoG5VTn6+0dd23Y8SMO/+l1uhXafhdU6Un+llvYn9U4MEONZpIBgNkxOqS/78wgmM5E7N+V1P8zvyFB4PX/8AU6N7t+6RxNMsJDhlI23K0v8AyBTcQ2nReZ3cQB6CSs3GVy9znuBkmdPgjrmQ+er0Tc5RroIsPNEkGTEKkDVQ0FFVDqVJ2suubwhkbXQTjjIQ4KaZQO9hwdT2VsgGluv2QML1DMDeIKBjRchEqu4Q3izlUZ9EAuqKLWMTYeVdr73CvUpnZSnSc7QX/NFk29FcVjq1NwNJxaYIkKv/AFXGvEe0qesJ9jOdk5gyMxDoyx5zBhPypeG/rCDcS6zqrxPLjdXHg7tfaHymVs+SNmngJXqnOISreA0rAPqGwkkg36CNEP8A6JT/AKnnotVjSNDB7roqObNxJ80bT8YwPEPB2gTSmepR6eCq1GRXrVLaN1AHWVruqE7BVDiL3un5UeEZLf06yf3PPkEN36cb/W7pb5rbzmQRI5lVfUeNrHRLyo8OWVhPBhTMySeCFrsByxpyVUl03suAnVLVSSehBStqYKG6laNvmuiV19J33QavsDyu+zBE5jO4VA3quOaOyBUc4DQKntLFcc4IWVziYBjnYIDtOADuSdOUDFtysA31KYawMEk+9ss7EvLtURPRdRSVFtHO1HVKZ0J9F0ObybXC6ooxppo5nguER6KU8M+JgfBRRKxWr+yMTCs0XAMKKIw9FYeAF1g55UUSwaLTdaHC2x3BSwcbx3UURg1b2p4VC8n1UURh+QbiewV4MDhRRLBqoadVdjSJjUqKIwaqMI4my6zAOO4UUTkLycqYWm0nM4mOAl8RiYGVtgoonheWkKtRAcooiQuqDA5UUUWjC+3/2Q=="/>
          <p:cNvSpPr>
            <a:spLocks noChangeAspect="1" noChangeArrowheads="1"/>
          </p:cNvSpPr>
          <p:nvPr/>
        </p:nvSpPr>
        <p:spPr bwMode="auto">
          <a:xfrm>
            <a:off x="155575" y="-685800"/>
            <a:ext cx="1714500" cy="1438275"/>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44" name="Picture 20" descr="http://sites-test.uclouvain.be/stages-hygtrop/gentilini/3350%20dracunculose/DIAGNOS/PL20-07A.JPG"/>
          <p:cNvPicPr>
            <a:picLocks noChangeAspect="1" noChangeArrowheads="1"/>
          </p:cNvPicPr>
          <p:nvPr/>
        </p:nvPicPr>
        <p:blipFill>
          <a:blip r:embed="rId5"/>
          <a:srcRect/>
          <a:stretch>
            <a:fillRect/>
          </a:stretch>
        </p:blipFill>
        <p:spPr bwMode="auto">
          <a:xfrm>
            <a:off x="0" y="3571876"/>
            <a:ext cx="4643438" cy="3286124"/>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616101"/>
          </a:xfrm>
          <a:prstGeom prst="rect">
            <a:avLst/>
          </a:prstGeom>
        </p:spPr>
        <p:txBody>
          <a:bodyPr wrap="square">
            <a:spAutoFit/>
          </a:bodyPr>
          <a:lstStyle/>
          <a:p>
            <a:endParaRPr lang="fr-FR" sz="4400" b="1" dirty="0" smtClean="0"/>
          </a:p>
          <a:p>
            <a:r>
              <a:rPr lang="fr-FR" sz="4400" b="1" dirty="0" smtClean="0"/>
              <a:t>3-Pour la recherche du Sarcoptes de la gale</a:t>
            </a:r>
            <a:endParaRPr lang="fr-FR" sz="4400" dirty="0" smtClean="0"/>
          </a:p>
          <a:p>
            <a:pPr algn="just"/>
            <a:endParaRPr lang="fr-FR" sz="3200" dirty="0"/>
          </a:p>
        </p:txBody>
      </p:sp>
      <p:sp>
        <p:nvSpPr>
          <p:cNvPr id="3" name="Rectangle 2"/>
          <p:cNvSpPr/>
          <p:nvPr/>
        </p:nvSpPr>
        <p:spPr>
          <a:xfrm>
            <a:off x="0" y="2071678"/>
            <a:ext cx="9144000" cy="3046988"/>
          </a:xfrm>
          <a:prstGeom prst="rect">
            <a:avLst/>
          </a:prstGeom>
        </p:spPr>
        <p:txBody>
          <a:bodyPr wrap="square">
            <a:spAutoFit/>
          </a:bodyPr>
          <a:lstStyle/>
          <a:p>
            <a:pPr algn="just"/>
            <a:endParaRPr lang="fr-FR" sz="3200" dirty="0" smtClean="0"/>
          </a:p>
          <a:p>
            <a:pPr algn="just"/>
            <a:r>
              <a:rPr lang="fr-FR" sz="3200" dirty="0" smtClean="0"/>
              <a:t>Après avoir ouvert à l'aide d'une aiguille stérile les sillons et les vésicules cutanées, on prélève les sérosités qu'on dépose sur une lame porte objet. On prend le soin de la recouvrir avec une lamelle avant de l'examiner au microscope</a:t>
            </a:r>
            <a:r>
              <a:rPr lang="fr-FR" sz="2400" dirty="0" smtClean="0"/>
              <a:t>.</a:t>
            </a:r>
            <a:endParaRPr lang="fr-FR"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22389"/>
            <a:ext cx="9144000" cy="5078313"/>
          </a:xfrm>
          <a:prstGeom prst="rect">
            <a:avLst/>
          </a:prstGeom>
        </p:spPr>
        <p:txBody>
          <a:bodyPr wrap="square">
            <a:spAutoFit/>
          </a:bodyPr>
          <a:lstStyle/>
          <a:p>
            <a:pPr algn="just"/>
            <a:r>
              <a:rPr lang="fr-FR" sz="4400" b="1" dirty="0" smtClean="0"/>
              <a:t>1-Méthode par sédimentation</a:t>
            </a:r>
          </a:p>
          <a:p>
            <a:pPr algn="just"/>
            <a:endParaRPr lang="fr-FR" sz="4000" dirty="0" smtClean="0"/>
          </a:p>
          <a:p>
            <a:pPr algn="just"/>
            <a:r>
              <a:rPr lang="fr-FR" sz="4000" dirty="0" smtClean="0"/>
              <a:t> On laisse sédimenter les urines pendant 30 minutes à 1h à l'abri de la lumière. On prélève 2 ml d'urine à partir du fond du verre à pied à l'aide d'une pipette pasteur et on les verse dans un verre de montre qu'on examine à la loupe stéréoscopique</a:t>
            </a:r>
            <a:r>
              <a:rPr lang="fr-FR" sz="3200" dirty="0" smtClean="0"/>
              <a:t>.</a:t>
            </a:r>
            <a:endParaRPr lang="fr-FR" sz="32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a:stretch>
            <a:fillRect/>
          </a:stretch>
        </p:blipFill>
        <p:spPr bwMode="auto">
          <a:xfrm>
            <a:off x="0" y="1"/>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908762"/>
          </a:xfrm>
          <a:prstGeom prst="rect">
            <a:avLst/>
          </a:prstGeom>
        </p:spPr>
        <p:txBody>
          <a:bodyPr wrap="square">
            <a:spAutoFit/>
          </a:bodyPr>
          <a:lstStyle/>
          <a:p>
            <a:endParaRPr lang="fr-FR" sz="4400" b="1" dirty="0" smtClean="0"/>
          </a:p>
          <a:p>
            <a:r>
              <a:rPr lang="fr-FR" sz="4400" b="1" dirty="0" smtClean="0"/>
              <a:t>4-Pour la recherche d'une myiase</a:t>
            </a:r>
            <a:endParaRPr lang="fr-FR" sz="4400" dirty="0" smtClean="0"/>
          </a:p>
          <a:p>
            <a:pPr algn="just"/>
            <a:endParaRPr lang="fr-FR" sz="3200" dirty="0" smtClean="0"/>
          </a:p>
          <a:p>
            <a:pPr algn="just"/>
            <a:r>
              <a:rPr lang="fr-FR" sz="3200" dirty="0" smtClean="0"/>
              <a:t>Habituellement, la larve est visible dans une ulcération cutanée. Elle sera extraite à la pince et déposée sur un verre de montre pour être examinée à l'aide d'une loupe</a:t>
            </a:r>
            <a:r>
              <a:rPr lang="fr-FR" sz="2400" dirty="0" smtClean="0"/>
              <a:t>.</a:t>
            </a:r>
            <a:endParaRPr lang="fr-FR" sz="2400" dirty="0"/>
          </a:p>
        </p:txBody>
      </p:sp>
      <p:sp>
        <p:nvSpPr>
          <p:cNvPr id="3" name="Rectangle 2"/>
          <p:cNvSpPr/>
          <p:nvPr/>
        </p:nvSpPr>
        <p:spPr>
          <a:xfrm>
            <a:off x="0" y="4357694"/>
            <a:ext cx="9144000" cy="2062103"/>
          </a:xfrm>
          <a:prstGeom prst="rect">
            <a:avLst/>
          </a:prstGeom>
        </p:spPr>
        <p:txBody>
          <a:bodyPr wrap="square">
            <a:spAutoFit/>
          </a:bodyPr>
          <a:lstStyle/>
          <a:p>
            <a:pPr algn="just"/>
            <a:r>
              <a:rPr lang="fr-FR" sz="3200" dirty="0" smtClean="0"/>
              <a:t>Après avoir procédé à l'extraction de la larve de mouche/ le diagnostic d'espèce est basé principalement sur l'examen au microscope des crochets buccaux et des stigmates postérieurs.</a:t>
            </a:r>
            <a:endParaRPr lang="fr-FR" sz="32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908762"/>
          </a:xfrm>
          <a:prstGeom prst="rect">
            <a:avLst/>
          </a:prstGeom>
        </p:spPr>
        <p:txBody>
          <a:bodyPr wrap="square">
            <a:spAutoFit/>
          </a:bodyPr>
          <a:lstStyle/>
          <a:p>
            <a:r>
              <a:rPr lang="fr-FR" sz="4400" b="1" dirty="0" smtClean="0"/>
              <a:t>5-la recherche de Leishmanioses cutanées </a:t>
            </a:r>
            <a:endParaRPr lang="fr-FR" sz="4400" dirty="0" smtClean="0"/>
          </a:p>
          <a:p>
            <a:pPr algn="just"/>
            <a:r>
              <a:rPr lang="fr-FR" sz="3200" dirty="0" smtClean="0"/>
              <a:t>On désinfecte l'ulcère (bouton d'orient) avec de l'eau physiologique stérile. Avec une aiguille stérile, on ponctionne et on enlève la sérosité ou niveau du bourrelet violacé qui borde la plaie et on réalise des étalements sur lames.</a:t>
            </a:r>
            <a:endParaRPr lang="fr-FR" sz="3200" dirty="0"/>
          </a:p>
        </p:txBody>
      </p:sp>
      <p:sp>
        <p:nvSpPr>
          <p:cNvPr id="3" name="Rectangle 2"/>
          <p:cNvSpPr/>
          <p:nvPr/>
        </p:nvSpPr>
        <p:spPr>
          <a:xfrm>
            <a:off x="0" y="4357694"/>
            <a:ext cx="9144000" cy="2062103"/>
          </a:xfrm>
          <a:prstGeom prst="rect">
            <a:avLst/>
          </a:prstGeom>
        </p:spPr>
        <p:txBody>
          <a:bodyPr wrap="square">
            <a:spAutoFit/>
          </a:bodyPr>
          <a:lstStyle/>
          <a:p>
            <a:pPr algn="just"/>
            <a:r>
              <a:rPr lang="fr-FR" sz="3200" dirty="0" smtClean="0"/>
              <a:t>Les étalements faits à partir des sérosités du «Bouton d'Orient» sont colorés par le May Grunwald-</a:t>
            </a:r>
            <a:r>
              <a:rPr lang="fr-FR" sz="3200" dirty="0" err="1" smtClean="0"/>
              <a:t>Giemsa</a:t>
            </a:r>
            <a:r>
              <a:rPr lang="fr-FR" sz="3200" dirty="0" smtClean="0"/>
              <a:t> et examiné au microscope au grossissement (</a:t>
            </a:r>
            <a:r>
              <a:rPr lang="fr-FR" sz="3200" dirty="0" err="1" smtClean="0"/>
              <a:t>obj</a:t>
            </a:r>
            <a:r>
              <a:rPr lang="fr-FR" sz="3200" dirty="0" smtClean="0"/>
              <a:t> x 100).</a:t>
            </a:r>
            <a:endParaRPr lang="fr-FR" sz="32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ll-size image (27 K)">
            <a:hlinkClick r:id="" tooltip="Full-size image (27 K)"/>
          </p:cNvPr>
          <p:cNvPicPr>
            <a:picLocks noChangeAspect="1" noChangeArrowheads="1"/>
          </p:cNvPicPr>
          <p:nvPr/>
        </p:nvPicPr>
        <p:blipFill>
          <a:blip r:embed="rId2"/>
          <a:srcRect/>
          <a:stretch>
            <a:fillRect/>
          </a:stretch>
        </p:blipFill>
        <p:spPr bwMode="auto">
          <a:xfrm>
            <a:off x="28368625" y="-26015950"/>
            <a:ext cx="2085975" cy="1247775"/>
          </a:xfrm>
          <a:prstGeom prst="rect">
            <a:avLst/>
          </a:prstGeom>
          <a:noFill/>
        </p:spPr>
      </p:pic>
      <p:pic>
        <p:nvPicPr>
          <p:cNvPr id="1028" name="Picture 4" descr="Full-size image (27 K)">
            <a:hlinkClick r:id="" tooltip="Full-size image (27 K)"/>
          </p:cNvPr>
          <p:cNvPicPr>
            <a:picLocks noChangeAspect="1" noChangeArrowheads="1"/>
          </p:cNvPicPr>
          <p:nvPr/>
        </p:nvPicPr>
        <p:blipFill>
          <a:blip r:embed="rId2"/>
          <a:srcRect/>
          <a:stretch>
            <a:fillRect/>
          </a:stretch>
        </p:blipFill>
        <p:spPr bwMode="auto">
          <a:xfrm>
            <a:off x="28368625" y="-26015950"/>
            <a:ext cx="2085975" cy="1247775"/>
          </a:xfrm>
          <a:prstGeom prst="rect">
            <a:avLst/>
          </a:prstGeom>
          <a:noFill/>
        </p:spPr>
      </p:pic>
      <p:pic>
        <p:nvPicPr>
          <p:cNvPr id="1029" name="Picture 5"/>
          <p:cNvPicPr>
            <a:picLocks noChangeAspect="1" noChangeArrowheads="1"/>
          </p:cNvPicPr>
          <p:nvPr/>
        </p:nvPicPr>
        <p:blipFill>
          <a:blip r:embed="rId3"/>
          <a:srcRect/>
          <a:stretch>
            <a:fillRect/>
          </a:stretch>
        </p:blipFill>
        <p:spPr bwMode="auto">
          <a:xfrm>
            <a:off x="0" y="0"/>
            <a:ext cx="4714876" cy="3800475"/>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a:srcRect/>
          <a:stretch>
            <a:fillRect/>
          </a:stretch>
        </p:blipFill>
        <p:spPr bwMode="auto">
          <a:xfrm>
            <a:off x="3428993" y="2643182"/>
            <a:ext cx="5715008" cy="42148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9144001" cy="1754326"/>
          </a:xfrm>
          <a:prstGeom prst="rect">
            <a:avLst/>
          </a:prstGeom>
          <a:noFill/>
        </p:spPr>
        <p:txBody>
          <a:bodyPr wrap="square" rtlCol="0">
            <a:spAutoFit/>
          </a:bodyPr>
          <a:lstStyle/>
          <a:p>
            <a:r>
              <a:rPr lang="fr-FR" sz="4400" b="1" dirty="0" smtClean="0"/>
              <a:t>6-La pédiculose</a:t>
            </a:r>
          </a:p>
          <a:p>
            <a:pPr algn="just"/>
            <a:r>
              <a:rPr lang="fr-FR" sz="3200" dirty="0" smtClean="0"/>
              <a:t>La recherche des lentes adhérent aux cheveux ou poils qui sont prélevés a l’aide d’une pince</a:t>
            </a:r>
            <a:endParaRPr lang="fr-FR" sz="3200" dirty="0"/>
          </a:p>
        </p:txBody>
      </p:sp>
      <p:pic>
        <p:nvPicPr>
          <p:cNvPr id="3" name="Picture 3"/>
          <p:cNvPicPr>
            <a:picLocks noChangeArrowheads="1"/>
          </p:cNvPicPr>
          <p:nvPr/>
        </p:nvPicPr>
        <p:blipFill>
          <a:blip r:embed="rId2"/>
          <a:srcRect/>
          <a:stretch>
            <a:fillRect/>
          </a:stretch>
        </p:blipFill>
        <p:spPr bwMode="auto">
          <a:xfrm>
            <a:off x="642910" y="1928802"/>
            <a:ext cx="3786214" cy="3911592"/>
          </a:xfrm>
          <a:prstGeom prst="rect">
            <a:avLst/>
          </a:prstGeom>
          <a:noFill/>
          <a:ln w="12700">
            <a:noFill/>
            <a:miter lim="800000"/>
            <a:headEnd/>
            <a:tailEnd/>
          </a:ln>
        </p:spPr>
      </p:pic>
      <p:sp>
        <p:nvSpPr>
          <p:cNvPr id="4" name="Rectangle 2"/>
          <p:cNvSpPr>
            <a:spLocks noChangeArrowheads="1"/>
          </p:cNvSpPr>
          <p:nvPr/>
        </p:nvSpPr>
        <p:spPr bwMode="auto">
          <a:xfrm>
            <a:off x="785786" y="6072206"/>
            <a:ext cx="3675062" cy="454025"/>
          </a:xfrm>
          <a:prstGeom prst="rect">
            <a:avLst/>
          </a:prstGeom>
          <a:noFill/>
          <a:ln w="12700">
            <a:noFill/>
            <a:miter lim="800000"/>
            <a:headEnd/>
            <a:tailEnd/>
          </a:ln>
        </p:spPr>
        <p:txBody>
          <a:bodyPr wrap="none" lIns="90488" tIns="44450" rIns="90488" bIns="44450">
            <a:spAutoFit/>
          </a:bodyPr>
          <a:lstStyle/>
          <a:p>
            <a:r>
              <a:rPr lang="fr-FR" dirty="0"/>
              <a:t>Lente de Pou ou de Morpion</a:t>
            </a:r>
          </a:p>
        </p:txBody>
      </p:sp>
      <p:grpSp>
        <p:nvGrpSpPr>
          <p:cNvPr id="5" name="Group 4"/>
          <p:cNvGrpSpPr>
            <a:grpSpLocks/>
          </p:cNvGrpSpPr>
          <p:nvPr/>
        </p:nvGrpSpPr>
        <p:grpSpPr bwMode="auto">
          <a:xfrm>
            <a:off x="4572000" y="1857364"/>
            <a:ext cx="4257675" cy="3929090"/>
            <a:chOff x="3168" y="432"/>
            <a:chExt cx="2905" cy="2016"/>
          </a:xfrm>
        </p:grpSpPr>
        <p:pic>
          <p:nvPicPr>
            <p:cNvPr id="6" name="Picture 5" descr="Pou Adulte et Lente"/>
            <p:cNvPicPr>
              <a:picLocks noChangeAspect="1" noChangeArrowheads="1"/>
            </p:cNvPicPr>
            <p:nvPr/>
          </p:nvPicPr>
          <p:blipFill>
            <a:blip r:embed="rId3"/>
            <a:srcRect/>
            <a:stretch>
              <a:fillRect/>
            </a:stretch>
          </p:blipFill>
          <p:spPr bwMode="auto">
            <a:xfrm>
              <a:off x="3168" y="480"/>
              <a:ext cx="2905" cy="1964"/>
            </a:xfrm>
            <a:prstGeom prst="rect">
              <a:avLst/>
            </a:prstGeom>
            <a:noFill/>
            <a:ln w="9525">
              <a:noFill/>
              <a:miter lim="800000"/>
              <a:headEnd/>
              <a:tailEnd/>
            </a:ln>
          </p:spPr>
        </p:pic>
        <p:sp>
          <p:nvSpPr>
            <p:cNvPr id="7" name="Rectangle 6"/>
            <p:cNvSpPr>
              <a:spLocks noChangeArrowheads="1"/>
            </p:cNvSpPr>
            <p:nvPr/>
          </p:nvSpPr>
          <p:spPr bwMode="auto">
            <a:xfrm>
              <a:off x="3168" y="432"/>
              <a:ext cx="2902" cy="2016"/>
            </a:xfrm>
            <a:prstGeom prst="rect">
              <a:avLst/>
            </a:prstGeom>
            <a:noFill/>
            <a:ln w="38100">
              <a:solidFill>
                <a:schemeClr val="folHlink"/>
              </a:solidFill>
              <a:miter lim="800000"/>
              <a:headEnd/>
              <a:tailEnd/>
            </a:ln>
          </p:spPr>
          <p:txBody>
            <a:bodyPr wrap="none" anchor="ctr"/>
            <a:lstStyle/>
            <a:p>
              <a:endParaRPr lang="fr-FR"/>
            </a:p>
          </p:txBody>
        </p:sp>
      </p:grpSp>
      <p:sp>
        <p:nvSpPr>
          <p:cNvPr id="8" name="ZoneTexte 7"/>
          <p:cNvSpPr txBox="1"/>
          <p:nvPr/>
        </p:nvSpPr>
        <p:spPr>
          <a:xfrm>
            <a:off x="6000760" y="6072206"/>
            <a:ext cx="973536" cy="369332"/>
          </a:xfrm>
          <a:prstGeom prst="rect">
            <a:avLst/>
          </a:prstGeom>
          <a:noFill/>
        </p:spPr>
        <p:txBody>
          <a:bodyPr wrap="none" rtlCol="0">
            <a:spAutoFit/>
          </a:bodyPr>
          <a:lstStyle/>
          <a:p>
            <a:r>
              <a:rPr lang="fr-FR" dirty="0" smtClean="0"/>
              <a:t>L’ adulte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370975"/>
          </a:xfrm>
          <a:prstGeom prst="rect">
            <a:avLst/>
          </a:prstGeom>
        </p:spPr>
        <p:txBody>
          <a:bodyPr wrap="square">
            <a:spAutoFit/>
          </a:bodyPr>
          <a:lstStyle/>
          <a:p>
            <a:pPr algn="just"/>
            <a:r>
              <a:rPr lang="fr-FR" sz="4400" b="1" dirty="0" smtClean="0"/>
              <a:t>2-Méthode par centrifugation</a:t>
            </a:r>
          </a:p>
          <a:p>
            <a:pPr algn="just"/>
            <a:endParaRPr lang="fr-FR" sz="4400" dirty="0" smtClean="0"/>
          </a:p>
          <a:p>
            <a:pPr algn="just"/>
            <a:r>
              <a:rPr lang="fr-FR" sz="4000" dirty="0" smtClean="0"/>
              <a:t>On prélève 10 ml d'urine à partir du fond d'un verre à pied contenant les urines du patient émises le matin après un effort. On verse ces </a:t>
            </a:r>
            <a:r>
              <a:rPr lang="fr-FR" sz="4000" dirty="0" smtClean="0">
                <a:solidFill>
                  <a:srgbClr val="FF0000"/>
                </a:solidFill>
              </a:rPr>
              <a:t>10 ml dans </a:t>
            </a:r>
            <a:r>
              <a:rPr lang="fr-FR" sz="4000" dirty="0" smtClean="0"/>
              <a:t>un tube qu'on centrifuge pendant </a:t>
            </a:r>
            <a:r>
              <a:rPr lang="fr-FR" sz="4000" dirty="0" smtClean="0">
                <a:solidFill>
                  <a:srgbClr val="FF0000"/>
                </a:solidFill>
              </a:rPr>
              <a:t>2 minutes à 2000 tr/mn. </a:t>
            </a:r>
            <a:r>
              <a:rPr lang="fr-FR" sz="4000" dirty="0" smtClean="0"/>
              <a:t>On recueille le culot qu'on examine entre lame et lamelle au microscope à </a:t>
            </a:r>
            <a:r>
              <a:rPr lang="fr-FR" sz="4000" dirty="0" smtClean="0">
                <a:solidFill>
                  <a:srgbClr val="FF0000"/>
                </a:solidFill>
              </a:rPr>
              <a:t>faible grossissement</a:t>
            </a:r>
            <a:r>
              <a:rPr lang="fr-FR" sz="4000" dirty="0" smtClean="0"/>
              <a:t>.</a:t>
            </a:r>
            <a:endParaRPr lang="fr-FR" sz="4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86528"/>
          </a:xfrm>
          <a:prstGeom prst="rect">
            <a:avLst/>
          </a:prstGeom>
        </p:spPr>
        <p:txBody>
          <a:bodyPr wrap="square">
            <a:spAutoFit/>
          </a:bodyPr>
          <a:lstStyle/>
          <a:p>
            <a:pPr algn="just"/>
            <a:r>
              <a:rPr lang="fr-FR" sz="3200" dirty="0" smtClean="0"/>
              <a:t>Après centrifugation, le cône est retourné avec précaution pour éliminer le surnageant : </a:t>
            </a:r>
          </a:p>
          <a:p>
            <a:pPr algn="just"/>
            <a:r>
              <a:rPr lang="fr-FR" sz="3200" dirty="0" smtClean="0"/>
              <a:t>- Si le culot paraît très hémorragique, les hématies sont lysées avec de l'eau acétique (ou quelques gouttes de soude à 10 %), l'opération est ensuite recommencée. </a:t>
            </a:r>
          </a:p>
          <a:p>
            <a:pPr algn="just"/>
            <a:r>
              <a:rPr lang="fr-FR" sz="3200" dirty="0" smtClean="0"/>
              <a:t>- Si le culot est très trouble (dépôt de cristaux divers), il est le plus souvent éclairci avec quelques gouttes d'acide acétique (ou autre produit modifiant le pH et entraînant une solubilisation des cristaux), l'opération est ensuite recommencée. </a:t>
            </a:r>
          </a:p>
          <a:p>
            <a:pPr algn="just"/>
            <a:r>
              <a:rPr lang="fr-FR" sz="3200" dirty="0" smtClean="0"/>
              <a:t>La totalité du culot est examinée entre lame et lamelle à l'objectif x 10 puis x 40 lorsqu'un élément suspect est repéré.</a:t>
            </a:r>
            <a:endParaRPr lang="fr-FR"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7843246</TotalTime>
  <Words>3609</Words>
  <Application>Microsoft Office PowerPoint</Application>
  <PresentationFormat>Affichage à l'écran (4:3)</PresentationFormat>
  <Paragraphs>201</Paragraphs>
  <Slides>75</Slides>
  <Notes>0</Notes>
  <HiddenSlides>0</HiddenSlides>
  <MMClips>0</MMClips>
  <ScaleCrop>false</ScaleCrop>
  <HeadingPairs>
    <vt:vector size="4" baseType="variant">
      <vt:variant>
        <vt:lpstr>Thème</vt:lpstr>
      </vt:variant>
      <vt:variant>
        <vt:i4>1</vt:i4>
      </vt:variant>
      <vt:variant>
        <vt:lpstr>Titres des diapositives</vt:lpstr>
      </vt:variant>
      <vt:variant>
        <vt:i4>75</vt:i4>
      </vt:variant>
    </vt:vector>
  </HeadingPairs>
  <TitlesOfParts>
    <vt:vector size="76" baseType="lpstr">
      <vt:lpstr>Thème Office</vt:lpstr>
      <vt:lpstr>L’examen parasitologique des urines; sang; peau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hp</dc:creator>
  <cp:lastModifiedBy>Hinfo</cp:lastModifiedBy>
  <cp:revision>161</cp:revision>
  <dcterms:created xsi:type="dcterms:W3CDTF">2012-12-03T08:09:39Z</dcterms:created>
  <dcterms:modified xsi:type="dcterms:W3CDTF">2019-12-16T11:27:49Z</dcterms:modified>
</cp:coreProperties>
</file>